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7E6"/>
          </a:solidFill>
        </a:fill>
      </a:tcStyle>
    </a:wholeTbl>
    <a:band2H>
      <a:tcTxStyle b="def" i="def"/>
      <a:tcStyle>
        <a:tcBdr/>
        <a:fill>
          <a:solidFill>
            <a:srgbClr val="E7EC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CCCC"/>
          </a:solidFill>
        </a:fill>
      </a:tcStyle>
    </a:wholeTbl>
    <a:band2H>
      <a:tcTxStyle b="def" i="def"/>
      <a:tcStyle>
        <a:tcBdr/>
        <a:fill>
          <a:solidFill>
            <a:srgbClr val="EEE7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7" name="Shape 207"/>
          <p:cNvSpPr/>
          <p:nvPr>
            <p:ph type="sldImg"/>
          </p:nvPr>
        </p:nvSpPr>
        <p:spPr>
          <a:xfrm>
            <a:off x="1143000" y="685800"/>
            <a:ext cx="4572000" cy="3429000"/>
          </a:xfrm>
          <a:prstGeom prst="rect">
            <a:avLst/>
          </a:prstGeom>
        </p:spPr>
        <p:txBody>
          <a:bodyPr/>
          <a:lstStyle/>
          <a:p>
            <a:pPr/>
          </a:p>
        </p:txBody>
      </p:sp>
      <p:sp>
        <p:nvSpPr>
          <p:cNvPr id="208" name="Shape 2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izio Capitolo">
    <p:spTree>
      <p:nvGrpSpPr>
        <p:cNvPr id="1" name=""/>
        <p:cNvGrpSpPr/>
        <p:nvPr/>
      </p:nvGrpSpPr>
      <p:grpSpPr>
        <a:xfrm>
          <a:off x="0" y="0"/>
          <a:ext cx="0" cy="0"/>
          <a:chOff x="0" y="0"/>
          <a:chExt cx="0" cy="0"/>
        </a:xfrm>
      </p:grpSpPr>
      <p:pic>
        <p:nvPicPr>
          <p:cNvPr id="13" name="Picture 6" descr="Picture 6"/>
          <p:cNvPicPr>
            <a:picLocks noChangeAspect="1"/>
          </p:cNvPicPr>
          <p:nvPr/>
        </p:nvPicPr>
        <p:blipFill>
          <a:blip r:embed="rId2">
            <a:extLst/>
          </a:blip>
          <a:stretch>
            <a:fillRect/>
          </a:stretch>
        </p:blipFill>
        <p:spPr>
          <a:xfrm>
            <a:off x="7033659" y="1"/>
            <a:ext cx="2110340" cy="1491917"/>
          </a:xfrm>
          <a:prstGeom prst="rect">
            <a:avLst/>
          </a:prstGeom>
          <a:ln w="12700">
            <a:miter lim="400000"/>
          </a:ln>
        </p:spPr>
      </p:pic>
      <p:sp>
        <p:nvSpPr>
          <p:cNvPr id="14"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FFFFFF"/>
                </a:solidFill>
                <a:latin typeface="Karla"/>
                <a:ea typeface="Karla"/>
                <a:cs typeface="Karla"/>
                <a:sym typeface="Karla"/>
              </a:defRPr>
            </a:lvl1pPr>
          </a:lstStyle>
          <a:p>
            <a:pPr/>
            <a:r>
              <a:t>Direzione Generale per i contratti, gli acquisti e per i sistemi informativi e la statistica </a:t>
            </a:r>
          </a:p>
        </p:txBody>
      </p:sp>
      <p:pic>
        <p:nvPicPr>
          <p:cNvPr id="15" name="Picture 8" descr="Picture 8"/>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
        <p:nvSpPr>
          <p:cNvPr id="16"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7" name="Corpo livello uno…"/>
          <p:cNvSpPr txBox="1"/>
          <p:nvPr>
            <p:ph type="body" sz="quarter" idx="1" hasCustomPrompt="1"/>
          </p:nvPr>
        </p:nvSpPr>
        <p:spPr>
          <a:xfrm>
            <a:off x="1076274" y="2019682"/>
            <a:ext cx="7012555" cy="649950"/>
          </a:xfrm>
          <a:prstGeom prst="rect">
            <a:avLst/>
          </a:prstGeom>
        </p:spPr>
        <p:txBody>
          <a:bodyPr>
            <a:normAutofit fontScale="100000" lnSpcReduction="0"/>
          </a:bodyPr>
          <a:lstStyle>
            <a:lvl1pPr>
              <a:buClrTx/>
              <a:buSzTx/>
              <a:buFontTx/>
              <a:buNone/>
              <a:defRPr b="1" sz="3200">
                <a:solidFill>
                  <a:srgbClr val="FFFFFF"/>
                </a:solidFill>
                <a:latin typeface="Montserrat"/>
                <a:ea typeface="Montserrat"/>
                <a:cs typeface="Montserrat"/>
                <a:sym typeface="Montserrat"/>
              </a:defRPr>
            </a:lvl1pPr>
            <a:lvl2pPr>
              <a:buClrTx/>
              <a:buFontTx/>
              <a:defRPr b="1" sz="3200">
                <a:solidFill>
                  <a:srgbClr val="FFFFFF"/>
                </a:solidFill>
                <a:latin typeface="Montserrat"/>
                <a:ea typeface="Montserrat"/>
                <a:cs typeface="Montserrat"/>
                <a:sym typeface="Montserrat"/>
              </a:defRPr>
            </a:lvl2pPr>
            <a:lvl3pPr>
              <a:buClrTx/>
              <a:buFontTx/>
              <a:defRPr b="1" sz="3200">
                <a:solidFill>
                  <a:srgbClr val="FFFFFF"/>
                </a:solidFill>
                <a:latin typeface="Montserrat"/>
                <a:ea typeface="Montserrat"/>
                <a:cs typeface="Montserrat"/>
                <a:sym typeface="Montserrat"/>
              </a:defRPr>
            </a:lvl3pPr>
            <a:lvl4pPr>
              <a:buClrTx/>
              <a:buFontTx/>
              <a:defRPr b="1" sz="3200">
                <a:solidFill>
                  <a:srgbClr val="FFFFFF"/>
                </a:solidFill>
                <a:latin typeface="Montserrat"/>
                <a:ea typeface="Montserrat"/>
                <a:cs typeface="Montserrat"/>
                <a:sym typeface="Montserrat"/>
              </a:defRPr>
            </a:lvl4pPr>
            <a:lvl5pPr>
              <a:buClrTx/>
              <a:buFontTx/>
              <a:defRPr b="1" sz="3200">
                <a:solidFill>
                  <a:srgbClr val="FFFFFF"/>
                </a:solidFill>
                <a:latin typeface="Montserrat"/>
                <a:ea typeface="Montserrat"/>
                <a:cs typeface="Montserrat"/>
                <a:sym typeface="Montserrat"/>
              </a:defRPr>
            </a:lvl5pPr>
          </a:lstStyle>
          <a:p>
            <a:pPr/>
            <a:r>
              <a:t>Titolo Capitolo ... Lorem Ipsum</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pertina">
    <p:spTree>
      <p:nvGrpSpPr>
        <p:cNvPr id="1" name=""/>
        <p:cNvGrpSpPr/>
        <p:nvPr/>
      </p:nvGrpSpPr>
      <p:grpSpPr>
        <a:xfrm>
          <a:off x="0" y="0"/>
          <a:ext cx="0" cy="0"/>
          <a:chOff x="0" y="0"/>
          <a:chExt cx="0" cy="0"/>
        </a:xfrm>
      </p:grpSpPr>
      <p:sp>
        <p:nvSpPr>
          <p:cNvPr id="1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Grande">
    <p:spTree>
      <p:nvGrpSpPr>
        <p:cNvPr id="1" name=""/>
        <p:cNvGrpSpPr/>
        <p:nvPr/>
      </p:nvGrpSpPr>
      <p:grpSpPr>
        <a:xfrm>
          <a:off x="0" y="0"/>
          <a:ext cx="0" cy="0"/>
          <a:chOff x="0" y="0"/>
          <a:chExt cx="0" cy="0"/>
        </a:xfrm>
      </p:grpSpPr>
      <p:sp>
        <p:nvSpPr>
          <p:cNvPr id="132" name="Shape 37"/>
          <p:cNvSpPr/>
          <p:nvPr/>
        </p:nvSpPr>
        <p:spPr>
          <a:xfrm>
            <a:off x="228600" y="-10437"/>
            <a:ext cx="8229315"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000000">
              <a:alpha val="7310"/>
            </a:srgbClr>
          </a:solidFill>
          <a:ln w="12700">
            <a:miter lim="400000"/>
          </a:ln>
        </p:spPr>
        <p:txBody>
          <a:bodyPr lIns="45719" rIns="45719"/>
          <a:lstStyle/>
          <a:p>
            <a:pPr/>
          </a:p>
        </p:txBody>
      </p:sp>
      <p:sp>
        <p:nvSpPr>
          <p:cNvPr id="133" name="Shape 38"/>
          <p:cNvSpPr/>
          <p:nvPr/>
        </p:nvSpPr>
        <p:spPr>
          <a:xfrm>
            <a:off x="0" y="-10437"/>
            <a:ext cx="8229315"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134"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sp>
        <p:nvSpPr>
          <p:cNvPr id="135" name="Numero diapositiva"/>
          <p:cNvSpPr txBox="1"/>
          <p:nvPr>
            <p:ph type="sldNum" sz="quarter" idx="2"/>
          </p:nvPr>
        </p:nvSpPr>
        <p:spPr>
          <a:xfrm>
            <a:off x="394365"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36" name="Corpo livello uno…"/>
          <p:cNvSpPr txBox="1"/>
          <p:nvPr>
            <p:ph type="body" sz="quarter" idx="1" hasCustomPrompt="1"/>
          </p:nvPr>
        </p:nvSpPr>
        <p:spPr>
          <a:xfrm>
            <a:off x="653957" y="474175"/>
            <a:ext cx="5649914" cy="649950"/>
          </a:xfrm>
          <a:prstGeom prst="rect">
            <a:avLst/>
          </a:prstGeom>
        </p:spPr>
        <p:txBody>
          <a:bodyPr>
            <a:normAutofit fontScale="100000" lnSpcReduction="0"/>
          </a:bodyPr>
          <a:lstStyle>
            <a:lvl1pPr>
              <a:buClrTx/>
              <a:buSzTx/>
              <a:buFontTx/>
              <a:buNone/>
              <a:defRPr b="1" sz="3200">
                <a:solidFill>
                  <a:srgbClr val="737373"/>
                </a:solidFill>
                <a:latin typeface="Montserrat"/>
                <a:ea typeface="Montserrat"/>
                <a:cs typeface="Montserrat"/>
                <a:sym typeface="Montserrat"/>
              </a:defRPr>
            </a:lvl1pPr>
            <a:lvl2pPr>
              <a:buClrTx/>
              <a:buFontTx/>
              <a:defRPr b="1" sz="3200">
                <a:solidFill>
                  <a:srgbClr val="737373"/>
                </a:solidFill>
                <a:latin typeface="Montserrat"/>
                <a:ea typeface="Montserrat"/>
                <a:cs typeface="Montserrat"/>
                <a:sym typeface="Montserrat"/>
              </a:defRPr>
            </a:lvl2pPr>
            <a:lvl3pPr>
              <a:buClrTx/>
              <a:buFontTx/>
              <a:defRPr b="1" sz="3200">
                <a:solidFill>
                  <a:srgbClr val="737373"/>
                </a:solidFill>
                <a:latin typeface="Montserrat"/>
                <a:ea typeface="Montserrat"/>
                <a:cs typeface="Montserrat"/>
                <a:sym typeface="Montserrat"/>
              </a:defRPr>
            </a:lvl3pPr>
            <a:lvl4pPr>
              <a:buClrTx/>
              <a:buFontTx/>
              <a:defRPr b="1" sz="3200">
                <a:solidFill>
                  <a:srgbClr val="737373"/>
                </a:solidFill>
                <a:latin typeface="Montserrat"/>
                <a:ea typeface="Montserrat"/>
                <a:cs typeface="Montserrat"/>
                <a:sym typeface="Montserrat"/>
              </a:defRPr>
            </a:lvl4pPr>
            <a:lvl5pPr>
              <a:buClrTx/>
              <a:buFontTx/>
              <a:defRPr b="1" sz="32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137" name="Text Placeholder 11"/>
          <p:cNvSpPr/>
          <p:nvPr>
            <p:ph type="body" idx="13" hasCustomPrompt="1"/>
          </p:nvPr>
        </p:nvSpPr>
        <p:spPr>
          <a:xfrm>
            <a:off x="654049" y="1160084"/>
            <a:ext cx="6183315" cy="3320476"/>
          </a:xfrm>
          <a:prstGeom prst="rect">
            <a:avLst/>
          </a:prstGeom>
        </p:spPr>
        <p:txBody>
          <a:bodyPr>
            <a:normAutofit fontScale="100000" lnSpcReduction="0"/>
          </a:bodyPr>
          <a:lstStyle>
            <a:lvl1pPr>
              <a:spcBef>
                <a:spcPts val="1200"/>
              </a:spcBef>
              <a:buClrTx/>
              <a:buSzTx/>
              <a:buFontTx/>
              <a:buNone/>
              <a:defRPr>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Grande - Testo 16px">
    <p:spTree>
      <p:nvGrpSpPr>
        <p:cNvPr id="1" name=""/>
        <p:cNvGrpSpPr/>
        <p:nvPr/>
      </p:nvGrpSpPr>
      <p:grpSpPr>
        <a:xfrm>
          <a:off x="0" y="0"/>
          <a:ext cx="0" cy="0"/>
          <a:chOff x="0" y="0"/>
          <a:chExt cx="0" cy="0"/>
        </a:xfrm>
      </p:grpSpPr>
      <p:grpSp>
        <p:nvGrpSpPr>
          <p:cNvPr id="146" name="Rectangle 1"/>
          <p:cNvGrpSpPr/>
          <p:nvPr/>
        </p:nvGrpSpPr>
        <p:grpSpPr>
          <a:xfrm>
            <a:off x="1" y="-10437"/>
            <a:ext cx="3636974" cy="5164386"/>
            <a:chOff x="0" y="0"/>
            <a:chExt cx="3636973" cy="5164385"/>
          </a:xfrm>
        </p:grpSpPr>
        <p:sp>
          <p:nvSpPr>
            <p:cNvPr id="144" name="Rettangolo"/>
            <p:cNvSpPr/>
            <p:nvPr/>
          </p:nvSpPr>
          <p:spPr>
            <a:xfrm>
              <a:off x="0" y="0"/>
              <a:ext cx="363697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45" name="v"/>
            <p:cNvSpPr txBox="1"/>
            <p:nvPr/>
          </p:nvSpPr>
          <p:spPr>
            <a:xfrm>
              <a:off x="45720" y="2437781"/>
              <a:ext cx="354553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147" name="Shape 38"/>
          <p:cNvSpPr/>
          <p:nvPr/>
        </p:nvSpPr>
        <p:spPr>
          <a:xfrm>
            <a:off x="3638201" y="-10437"/>
            <a:ext cx="5129129"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148"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sp>
        <p:nvSpPr>
          <p:cNvPr id="149"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50"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151"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Grande - Testo 12px">
    <p:spTree>
      <p:nvGrpSpPr>
        <p:cNvPr id="1" name=""/>
        <p:cNvGrpSpPr/>
        <p:nvPr/>
      </p:nvGrpSpPr>
      <p:grpSpPr>
        <a:xfrm>
          <a:off x="0" y="0"/>
          <a:ext cx="0" cy="0"/>
          <a:chOff x="0" y="0"/>
          <a:chExt cx="0" cy="0"/>
        </a:xfrm>
      </p:grpSpPr>
      <p:grpSp>
        <p:nvGrpSpPr>
          <p:cNvPr id="160" name="Rectangle 1"/>
          <p:cNvGrpSpPr/>
          <p:nvPr/>
        </p:nvGrpSpPr>
        <p:grpSpPr>
          <a:xfrm>
            <a:off x="1" y="-10437"/>
            <a:ext cx="3636974" cy="5164386"/>
            <a:chOff x="0" y="0"/>
            <a:chExt cx="3636973" cy="5164385"/>
          </a:xfrm>
        </p:grpSpPr>
        <p:sp>
          <p:nvSpPr>
            <p:cNvPr id="158" name="Rettangolo"/>
            <p:cNvSpPr/>
            <p:nvPr/>
          </p:nvSpPr>
          <p:spPr>
            <a:xfrm>
              <a:off x="0" y="0"/>
              <a:ext cx="363697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9" name="v"/>
            <p:cNvSpPr txBox="1"/>
            <p:nvPr/>
          </p:nvSpPr>
          <p:spPr>
            <a:xfrm>
              <a:off x="45720" y="2437781"/>
              <a:ext cx="354553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161" name="Shape 38"/>
          <p:cNvSpPr/>
          <p:nvPr/>
        </p:nvSpPr>
        <p:spPr>
          <a:xfrm>
            <a:off x="3638201" y="-10437"/>
            <a:ext cx="5129129"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162"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sp>
        <p:nvSpPr>
          <p:cNvPr id="163"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64"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165"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sz="1200">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pazio Grande - Testo 12px">
    <p:spTree>
      <p:nvGrpSpPr>
        <p:cNvPr id="1" name=""/>
        <p:cNvGrpSpPr/>
        <p:nvPr/>
      </p:nvGrpSpPr>
      <p:grpSpPr>
        <a:xfrm>
          <a:off x="0" y="0"/>
          <a:ext cx="0" cy="0"/>
          <a:chOff x="0" y="0"/>
          <a:chExt cx="0" cy="0"/>
        </a:xfrm>
      </p:grpSpPr>
      <p:grpSp>
        <p:nvGrpSpPr>
          <p:cNvPr id="174" name="Rectangle 1"/>
          <p:cNvGrpSpPr/>
          <p:nvPr/>
        </p:nvGrpSpPr>
        <p:grpSpPr>
          <a:xfrm>
            <a:off x="1" y="-10437"/>
            <a:ext cx="4248614" cy="5164386"/>
            <a:chOff x="0" y="0"/>
            <a:chExt cx="4248613" cy="5164385"/>
          </a:xfrm>
        </p:grpSpPr>
        <p:sp>
          <p:nvSpPr>
            <p:cNvPr id="172" name="Rettangolo"/>
            <p:cNvSpPr/>
            <p:nvPr/>
          </p:nvSpPr>
          <p:spPr>
            <a:xfrm>
              <a:off x="0" y="0"/>
              <a:ext cx="424861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3" name="v"/>
            <p:cNvSpPr txBox="1"/>
            <p:nvPr/>
          </p:nvSpPr>
          <p:spPr>
            <a:xfrm>
              <a:off x="45720" y="2437781"/>
              <a:ext cx="415717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175" name="Shape 38"/>
          <p:cNvSpPr/>
          <p:nvPr/>
        </p:nvSpPr>
        <p:spPr>
          <a:xfrm>
            <a:off x="4071966" y="-10437"/>
            <a:ext cx="5075542" cy="5175535"/>
          </a:xfrm>
          <a:custGeom>
            <a:avLst/>
            <a:gdLst/>
            <a:ahLst/>
            <a:cxnLst>
              <a:cxn ang="0">
                <a:pos x="wd2" y="hd2"/>
              </a:cxn>
              <a:cxn ang="5400000">
                <a:pos x="wd2" y="hd2"/>
              </a:cxn>
              <a:cxn ang="10800000">
                <a:pos x="wd2" y="hd2"/>
              </a:cxn>
              <a:cxn ang="16200000">
                <a:pos x="wd2" y="hd2"/>
              </a:cxn>
            </a:cxnLst>
            <a:rect l="0" t="0" r="r" b="b"/>
            <a:pathLst>
              <a:path w="21566" h="21600" fill="norm" stroke="1" extrusionOk="0">
                <a:moveTo>
                  <a:pt x="0" y="0"/>
                </a:moveTo>
                <a:lnTo>
                  <a:pt x="47" y="21600"/>
                </a:lnTo>
                <a:lnTo>
                  <a:pt x="21551" y="21498"/>
                </a:lnTo>
                <a:cubicBezTo>
                  <a:pt x="21600" y="18150"/>
                  <a:pt x="21507" y="11638"/>
                  <a:pt x="21556" y="8290"/>
                </a:cubicBezTo>
                <a:lnTo>
                  <a:pt x="16287" y="35"/>
                </a:lnTo>
                <a:lnTo>
                  <a:pt x="0" y="0"/>
                </a:lnTo>
                <a:close/>
              </a:path>
            </a:pathLst>
          </a:custGeom>
          <a:solidFill>
            <a:srgbClr val="FFFFFF"/>
          </a:solidFill>
          <a:ln w="12700">
            <a:miter lim="400000"/>
          </a:ln>
        </p:spPr>
        <p:txBody>
          <a:bodyPr lIns="45719" rIns="45719"/>
          <a:lstStyle/>
          <a:p>
            <a:pPr/>
          </a:p>
        </p:txBody>
      </p:sp>
      <p:pic>
        <p:nvPicPr>
          <p:cNvPr id="176" name="Picture 6" descr="Picture 6"/>
          <p:cNvPicPr>
            <a:picLocks noChangeAspect="1"/>
          </p:cNvPicPr>
          <p:nvPr/>
        </p:nvPicPr>
        <p:blipFill>
          <a:blip r:embed="rId2">
            <a:extLst/>
          </a:blip>
          <a:stretch>
            <a:fillRect/>
          </a:stretch>
        </p:blipFill>
        <p:spPr>
          <a:xfrm>
            <a:off x="6808575" y="-515520"/>
            <a:ext cx="2941234" cy="2079322"/>
          </a:xfrm>
          <a:prstGeom prst="rect">
            <a:avLst/>
          </a:prstGeom>
          <a:ln w="12700">
            <a:miter lim="400000"/>
          </a:ln>
        </p:spPr>
      </p:pic>
      <p:sp>
        <p:nvSpPr>
          <p:cNvPr id="177"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78"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179"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sz="1200">
                <a:solidFill>
                  <a:srgbClr val="737373"/>
                </a:solidFill>
              </a:defRPr>
            </a:lvl1pPr>
          </a:lstStyle>
          <a:p>
            <a:pPr/>
            <a:r>
              <a:t>Scrivi qui il testo ... Sit Amet Consecutur</a:t>
            </a:r>
          </a:p>
        </p:txBody>
      </p:sp>
      <p:sp>
        <p:nvSpPr>
          <p:cNvPr id="180"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737373"/>
                </a:solidFill>
                <a:latin typeface="Karla"/>
                <a:ea typeface="Karla"/>
                <a:cs typeface="Karla"/>
                <a:sym typeface="Karla"/>
              </a:defRPr>
            </a:lvl1pPr>
          </a:lstStyle>
          <a:p>
            <a:pPr/>
            <a:r>
              <a:t>Direzione Generale per i contratti, gli acquisti e per i sistemi informativi e la statistica </a:t>
            </a:r>
          </a:p>
        </p:txBody>
      </p:sp>
      <p:pic>
        <p:nvPicPr>
          <p:cNvPr id="181" name="Picture 12" descr="Picture 12"/>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FULL ">
    <p:spTree>
      <p:nvGrpSpPr>
        <p:cNvPr id="1" name=""/>
        <p:cNvGrpSpPr/>
        <p:nvPr/>
      </p:nvGrpSpPr>
      <p:grpSpPr>
        <a:xfrm>
          <a:off x="0" y="0"/>
          <a:ext cx="0" cy="0"/>
          <a:chOff x="0" y="0"/>
          <a:chExt cx="0" cy="0"/>
        </a:xfrm>
      </p:grpSpPr>
      <p:pic>
        <p:nvPicPr>
          <p:cNvPr id="188" name="Picture 6" descr="Picture 6"/>
          <p:cNvPicPr>
            <a:picLocks noChangeAspect="1"/>
          </p:cNvPicPr>
          <p:nvPr/>
        </p:nvPicPr>
        <p:blipFill>
          <a:blip r:embed="rId2">
            <a:extLst/>
          </a:blip>
          <a:stretch>
            <a:fillRect/>
          </a:stretch>
        </p:blipFill>
        <p:spPr>
          <a:xfrm>
            <a:off x="7033659" y="1"/>
            <a:ext cx="2110340" cy="1491917"/>
          </a:xfrm>
          <a:prstGeom prst="rect">
            <a:avLst/>
          </a:prstGeom>
          <a:ln w="12700">
            <a:miter lim="400000"/>
          </a:ln>
        </p:spPr>
      </p:pic>
      <p:sp>
        <p:nvSpPr>
          <p:cNvPr id="189"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90" name="Corpo livello uno…"/>
          <p:cNvSpPr txBox="1"/>
          <p:nvPr>
            <p:ph type="body" sz="quarter" idx="1" hasCustomPrompt="1"/>
          </p:nvPr>
        </p:nvSpPr>
        <p:spPr>
          <a:xfrm>
            <a:off x="299256" y="134397"/>
            <a:ext cx="5649913" cy="649949"/>
          </a:xfrm>
          <a:prstGeom prst="rect">
            <a:avLst/>
          </a:prstGeom>
        </p:spPr>
        <p:txBody>
          <a:bodyPr>
            <a:normAutofit fontScale="100000" lnSpcReduction="0"/>
          </a:bodyPr>
          <a:lstStyle>
            <a:lvl1pPr>
              <a:buClrTx/>
              <a:buSzTx/>
              <a:buFontTx/>
              <a:buNone/>
              <a:defRPr b="1" sz="2400">
                <a:solidFill>
                  <a:srgbClr val="FFFFFF"/>
                </a:solidFill>
                <a:latin typeface="Montserrat"/>
                <a:ea typeface="Montserrat"/>
                <a:cs typeface="Montserrat"/>
                <a:sym typeface="Montserrat"/>
              </a:defRPr>
            </a:lvl1pPr>
            <a:lvl2pPr>
              <a:buClrTx/>
              <a:buFontTx/>
              <a:defRPr b="1" sz="2400">
                <a:solidFill>
                  <a:srgbClr val="FFFFFF"/>
                </a:solidFill>
                <a:latin typeface="Montserrat"/>
                <a:ea typeface="Montserrat"/>
                <a:cs typeface="Montserrat"/>
                <a:sym typeface="Montserrat"/>
              </a:defRPr>
            </a:lvl2pPr>
            <a:lvl3pPr>
              <a:buClrTx/>
              <a:buFontTx/>
              <a:defRPr b="1" sz="2400">
                <a:solidFill>
                  <a:srgbClr val="FFFFFF"/>
                </a:solidFill>
                <a:latin typeface="Montserrat"/>
                <a:ea typeface="Montserrat"/>
                <a:cs typeface="Montserrat"/>
                <a:sym typeface="Montserrat"/>
              </a:defRPr>
            </a:lvl3pPr>
            <a:lvl4pPr>
              <a:buClrTx/>
              <a:buFontTx/>
              <a:defRPr b="1" sz="2400">
                <a:solidFill>
                  <a:srgbClr val="FFFFFF"/>
                </a:solidFill>
                <a:latin typeface="Montserrat"/>
                <a:ea typeface="Montserrat"/>
                <a:cs typeface="Montserrat"/>
                <a:sym typeface="Montserrat"/>
              </a:defRPr>
            </a:lvl4pPr>
            <a:lvl5pPr>
              <a:buClrTx/>
              <a:buFontTx/>
              <a:defRPr b="1" sz="2400">
                <a:solidFill>
                  <a:srgbClr val="FFFFFF"/>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pazio FULL ">
    <p:spTree>
      <p:nvGrpSpPr>
        <p:cNvPr id="1" name=""/>
        <p:cNvGrpSpPr/>
        <p:nvPr/>
      </p:nvGrpSpPr>
      <p:grpSpPr>
        <a:xfrm>
          <a:off x="0" y="0"/>
          <a:ext cx="0" cy="0"/>
          <a:chOff x="0" y="0"/>
          <a:chExt cx="0" cy="0"/>
        </a:xfrm>
      </p:grpSpPr>
      <p:sp>
        <p:nvSpPr>
          <p:cNvPr id="197" name="Rectangle 1"/>
          <p:cNvSpPr/>
          <p:nvPr/>
        </p:nvSpPr>
        <p:spPr>
          <a:xfrm>
            <a:off x="0" y="0"/>
            <a:ext cx="9144000" cy="51435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98" name="Picture 6" descr="Picture 6"/>
          <p:cNvPicPr>
            <a:picLocks noChangeAspect="1"/>
          </p:cNvPicPr>
          <p:nvPr/>
        </p:nvPicPr>
        <p:blipFill>
          <a:blip r:embed="rId2">
            <a:extLst/>
          </a:blip>
          <a:stretch>
            <a:fillRect/>
          </a:stretch>
        </p:blipFill>
        <p:spPr>
          <a:xfrm>
            <a:off x="6800261" y="0"/>
            <a:ext cx="2343739" cy="1656920"/>
          </a:xfrm>
          <a:prstGeom prst="rect">
            <a:avLst/>
          </a:prstGeom>
          <a:ln w="12700">
            <a:miter lim="400000"/>
          </a:ln>
        </p:spPr>
      </p:pic>
      <p:sp>
        <p:nvSpPr>
          <p:cNvPr id="199"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200" name="Corpo livello uno…"/>
          <p:cNvSpPr txBox="1"/>
          <p:nvPr>
            <p:ph type="body" sz="quarter" idx="1" hasCustomPrompt="1"/>
          </p:nvPr>
        </p:nvSpPr>
        <p:spPr>
          <a:xfrm>
            <a:off x="299256" y="134397"/>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201" name="Text Placeholder 4"/>
          <p:cNvSpPr/>
          <p:nvPr>
            <p:ph type="body" idx="13"/>
          </p:nvPr>
        </p:nvSpPr>
        <p:spPr>
          <a:xfrm>
            <a:off x="300038" y="947737"/>
            <a:ext cx="8450262" cy="3598864"/>
          </a:xfrm>
          <a:prstGeom prst="rect">
            <a:avLst/>
          </a:prstGeom>
        </p:spPr>
        <p:txBody>
          <a:bodyPr>
            <a:normAutofit fontScale="100000" lnSpcReduction="0"/>
          </a:bodyPr>
          <a:lstStyle/>
          <a:p>
            <a:pPr/>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pertina">
    <p:spTree>
      <p:nvGrpSpPr>
        <p:cNvPr id="1" name=""/>
        <p:cNvGrpSpPr/>
        <p:nvPr/>
      </p:nvGrpSpPr>
      <p:grpSpPr>
        <a:xfrm>
          <a:off x="0" y="0"/>
          <a:ext cx="0" cy="0"/>
          <a:chOff x="0" y="0"/>
          <a:chExt cx="0" cy="0"/>
        </a:xfrm>
      </p:grpSpPr>
      <p:sp>
        <p:nvSpPr>
          <p:cNvPr id="2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Grande">
    <p:spTree>
      <p:nvGrpSpPr>
        <p:cNvPr id="1" name=""/>
        <p:cNvGrpSpPr/>
        <p:nvPr/>
      </p:nvGrpSpPr>
      <p:grpSpPr>
        <a:xfrm>
          <a:off x="0" y="0"/>
          <a:ext cx="0" cy="0"/>
          <a:chOff x="0" y="0"/>
          <a:chExt cx="0" cy="0"/>
        </a:xfrm>
      </p:grpSpPr>
      <p:sp>
        <p:nvSpPr>
          <p:cNvPr id="31" name="Shape 37"/>
          <p:cNvSpPr/>
          <p:nvPr/>
        </p:nvSpPr>
        <p:spPr>
          <a:xfrm>
            <a:off x="228600" y="-10437"/>
            <a:ext cx="8229315"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000000">
              <a:alpha val="7310"/>
            </a:srgbClr>
          </a:solidFill>
          <a:ln w="12700">
            <a:miter lim="400000"/>
          </a:ln>
        </p:spPr>
        <p:txBody>
          <a:bodyPr lIns="45719" rIns="45719"/>
          <a:lstStyle/>
          <a:p>
            <a:pPr/>
          </a:p>
        </p:txBody>
      </p:sp>
      <p:sp>
        <p:nvSpPr>
          <p:cNvPr id="32" name="Shape 38"/>
          <p:cNvSpPr/>
          <p:nvPr/>
        </p:nvSpPr>
        <p:spPr>
          <a:xfrm>
            <a:off x="0" y="-10437"/>
            <a:ext cx="8229315"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33"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sp>
        <p:nvSpPr>
          <p:cNvPr id="34" name="Numero diapositiva"/>
          <p:cNvSpPr txBox="1"/>
          <p:nvPr>
            <p:ph type="sldNum" sz="quarter" idx="2"/>
          </p:nvPr>
        </p:nvSpPr>
        <p:spPr>
          <a:xfrm>
            <a:off x="394365"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35" name="Corpo livello uno…"/>
          <p:cNvSpPr txBox="1"/>
          <p:nvPr>
            <p:ph type="body" sz="quarter" idx="1" hasCustomPrompt="1"/>
          </p:nvPr>
        </p:nvSpPr>
        <p:spPr>
          <a:xfrm>
            <a:off x="653957" y="474175"/>
            <a:ext cx="5649914" cy="649950"/>
          </a:xfrm>
          <a:prstGeom prst="rect">
            <a:avLst/>
          </a:prstGeom>
        </p:spPr>
        <p:txBody>
          <a:bodyPr>
            <a:normAutofit fontScale="100000" lnSpcReduction="0"/>
          </a:bodyPr>
          <a:lstStyle>
            <a:lvl1pPr>
              <a:buClrTx/>
              <a:buSzTx/>
              <a:buFontTx/>
              <a:buNone/>
              <a:defRPr b="1" sz="3200">
                <a:solidFill>
                  <a:srgbClr val="737373"/>
                </a:solidFill>
                <a:latin typeface="Montserrat"/>
                <a:ea typeface="Montserrat"/>
                <a:cs typeface="Montserrat"/>
                <a:sym typeface="Montserrat"/>
              </a:defRPr>
            </a:lvl1pPr>
            <a:lvl2pPr>
              <a:buClrTx/>
              <a:buFontTx/>
              <a:defRPr b="1" sz="3200">
                <a:solidFill>
                  <a:srgbClr val="737373"/>
                </a:solidFill>
                <a:latin typeface="Montserrat"/>
                <a:ea typeface="Montserrat"/>
                <a:cs typeface="Montserrat"/>
                <a:sym typeface="Montserrat"/>
              </a:defRPr>
            </a:lvl2pPr>
            <a:lvl3pPr>
              <a:buClrTx/>
              <a:buFontTx/>
              <a:defRPr b="1" sz="3200">
                <a:solidFill>
                  <a:srgbClr val="737373"/>
                </a:solidFill>
                <a:latin typeface="Montserrat"/>
                <a:ea typeface="Montserrat"/>
                <a:cs typeface="Montserrat"/>
                <a:sym typeface="Montserrat"/>
              </a:defRPr>
            </a:lvl3pPr>
            <a:lvl4pPr>
              <a:buClrTx/>
              <a:buFontTx/>
              <a:defRPr b="1" sz="3200">
                <a:solidFill>
                  <a:srgbClr val="737373"/>
                </a:solidFill>
                <a:latin typeface="Montserrat"/>
                <a:ea typeface="Montserrat"/>
                <a:cs typeface="Montserrat"/>
                <a:sym typeface="Montserrat"/>
              </a:defRPr>
            </a:lvl4pPr>
            <a:lvl5pPr>
              <a:buClrTx/>
              <a:buFontTx/>
              <a:defRPr b="1" sz="32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36" name="Text Placeholder 11"/>
          <p:cNvSpPr/>
          <p:nvPr>
            <p:ph type="body" idx="13" hasCustomPrompt="1"/>
          </p:nvPr>
        </p:nvSpPr>
        <p:spPr>
          <a:xfrm>
            <a:off x="654049" y="1160084"/>
            <a:ext cx="6183315" cy="3320476"/>
          </a:xfrm>
          <a:prstGeom prst="rect">
            <a:avLst/>
          </a:prstGeom>
        </p:spPr>
        <p:txBody>
          <a:bodyPr>
            <a:normAutofit fontScale="100000" lnSpcReduction="0"/>
          </a:bodyPr>
          <a:lstStyle>
            <a:lvl1pPr>
              <a:spcBef>
                <a:spcPts val="1200"/>
              </a:spcBef>
              <a:buClrTx/>
              <a:buSzTx/>
              <a:buFontTx/>
              <a:buNone/>
              <a:defRPr>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Grande - Testo 16px">
    <p:spTree>
      <p:nvGrpSpPr>
        <p:cNvPr id="1" name=""/>
        <p:cNvGrpSpPr/>
        <p:nvPr/>
      </p:nvGrpSpPr>
      <p:grpSpPr>
        <a:xfrm>
          <a:off x="0" y="0"/>
          <a:ext cx="0" cy="0"/>
          <a:chOff x="0" y="0"/>
          <a:chExt cx="0" cy="0"/>
        </a:xfrm>
      </p:grpSpPr>
      <p:grpSp>
        <p:nvGrpSpPr>
          <p:cNvPr id="45" name="Rectangle 1"/>
          <p:cNvGrpSpPr/>
          <p:nvPr/>
        </p:nvGrpSpPr>
        <p:grpSpPr>
          <a:xfrm>
            <a:off x="1" y="-10437"/>
            <a:ext cx="3636974" cy="5164386"/>
            <a:chOff x="0" y="0"/>
            <a:chExt cx="3636973" cy="5164385"/>
          </a:xfrm>
        </p:grpSpPr>
        <p:sp>
          <p:nvSpPr>
            <p:cNvPr id="43" name="Rettangolo"/>
            <p:cNvSpPr/>
            <p:nvPr/>
          </p:nvSpPr>
          <p:spPr>
            <a:xfrm>
              <a:off x="0" y="0"/>
              <a:ext cx="363697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4" name="v"/>
            <p:cNvSpPr txBox="1"/>
            <p:nvPr/>
          </p:nvSpPr>
          <p:spPr>
            <a:xfrm>
              <a:off x="45720" y="2437781"/>
              <a:ext cx="354553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46" name="Shape 38"/>
          <p:cNvSpPr/>
          <p:nvPr/>
        </p:nvSpPr>
        <p:spPr>
          <a:xfrm>
            <a:off x="3638201" y="-10437"/>
            <a:ext cx="5129129"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47"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sp>
        <p:nvSpPr>
          <p:cNvPr id="48" name="Shape 87"/>
          <p:cNvSpPr txBox="1"/>
          <p:nvPr/>
        </p:nvSpPr>
        <p:spPr>
          <a:xfrm>
            <a:off x="8279193" y="1872551"/>
            <a:ext cx="864808" cy="627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FFFFFF"/>
                </a:solidFill>
                <a:latin typeface="Karla"/>
                <a:ea typeface="Karla"/>
                <a:cs typeface="Karla"/>
                <a:sym typeface="Karla"/>
              </a:defRPr>
            </a:lvl1pPr>
          </a:lstStyle>
          <a:p>
            <a:pPr/>
            <a:r>
              <a:t>Direzione Generale per i contratti, gli acquisti e per i sistemi informativi e la statistica </a:t>
            </a:r>
          </a:p>
        </p:txBody>
      </p:sp>
      <p:pic>
        <p:nvPicPr>
          <p:cNvPr id="49" name="Picture 8" descr="Picture 8"/>
          <p:cNvPicPr>
            <a:picLocks noChangeAspect="1"/>
          </p:cNvPicPr>
          <p:nvPr/>
        </p:nvPicPr>
        <p:blipFill>
          <a:blip r:embed="rId3">
            <a:extLst/>
          </a:blip>
          <a:stretch>
            <a:fillRect/>
          </a:stretch>
        </p:blipFill>
        <p:spPr>
          <a:xfrm>
            <a:off x="8321654" y="1606949"/>
            <a:ext cx="692873" cy="265602"/>
          </a:xfrm>
          <a:prstGeom prst="rect">
            <a:avLst/>
          </a:prstGeom>
          <a:ln w="12700">
            <a:miter lim="400000"/>
          </a:ln>
        </p:spPr>
      </p:pic>
      <p:sp>
        <p:nvSpPr>
          <p:cNvPr id="50"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51"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52"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Grande - Testo 12px">
    <p:spTree>
      <p:nvGrpSpPr>
        <p:cNvPr id="1" name=""/>
        <p:cNvGrpSpPr/>
        <p:nvPr/>
      </p:nvGrpSpPr>
      <p:grpSpPr>
        <a:xfrm>
          <a:off x="0" y="0"/>
          <a:ext cx="0" cy="0"/>
          <a:chOff x="0" y="0"/>
          <a:chExt cx="0" cy="0"/>
        </a:xfrm>
      </p:grpSpPr>
      <p:grpSp>
        <p:nvGrpSpPr>
          <p:cNvPr id="61" name="Rectangle 1"/>
          <p:cNvGrpSpPr/>
          <p:nvPr/>
        </p:nvGrpSpPr>
        <p:grpSpPr>
          <a:xfrm>
            <a:off x="1" y="-10437"/>
            <a:ext cx="3636974" cy="5164386"/>
            <a:chOff x="0" y="0"/>
            <a:chExt cx="3636973" cy="5164385"/>
          </a:xfrm>
        </p:grpSpPr>
        <p:sp>
          <p:nvSpPr>
            <p:cNvPr id="59" name="Rettangolo"/>
            <p:cNvSpPr/>
            <p:nvPr/>
          </p:nvSpPr>
          <p:spPr>
            <a:xfrm>
              <a:off x="0" y="0"/>
              <a:ext cx="363697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0" name="v"/>
            <p:cNvSpPr txBox="1"/>
            <p:nvPr/>
          </p:nvSpPr>
          <p:spPr>
            <a:xfrm>
              <a:off x="45720" y="2437781"/>
              <a:ext cx="354553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62" name="Shape 38"/>
          <p:cNvSpPr/>
          <p:nvPr/>
        </p:nvSpPr>
        <p:spPr>
          <a:xfrm>
            <a:off x="3638201" y="-10437"/>
            <a:ext cx="5129129" cy="51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17974" y="35"/>
                </a:lnTo>
                <a:close/>
              </a:path>
            </a:pathLst>
          </a:custGeom>
          <a:solidFill>
            <a:srgbClr val="FFFFFF"/>
          </a:solidFill>
          <a:ln w="12700">
            <a:miter lim="400000"/>
          </a:ln>
        </p:spPr>
        <p:txBody>
          <a:bodyPr lIns="45719" rIns="45719"/>
          <a:lstStyle/>
          <a:p>
            <a:pPr/>
          </a:p>
        </p:txBody>
      </p:sp>
      <p:pic>
        <p:nvPicPr>
          <p:cNvPr id="63" name="Picture 6" descr="Picture 6"/>
          <p:cNvPicPr>
            <a:picLocks noChangeAspect="1"/>
          </p:cNvPicPr>
          <p:nvPr/>
        </p:nvPicPr>
        <p:blipFill>
          <a:blip r:embed="rId2">
            <a:extLst/>
          </a:blip>
          <a:stretch>
            <a:fillRect/>
          </a:stretch>
        </p:blipFill>
        <p:spPr>
          <a:xfrm>
            <a:off x="6202765" y="0"/>
            <a:ext cx="2941235" cy="2079321"/>
          </a:xfrm>
          <a:prstGeom prst="rect">
            <a:avLst/>
          </a:prstGeom>
          <a:ln w="12700">
            <a:miter lim="400000"/>
          </a:ln>
        </p:spPr>
      </p:pic>
      <p:pic>
        <p:nvPicPr>
          <p:cNvPr id="64" name="Picture 8" descr="Picture 8"/>
          <p:cNvPicPr>
            <a:picLocks noChangeAspect="1"/>
          </p:cNvPicPr>
          <p:nvPr/>
        </p:nvPicPr>
        <p:blipFill>
          <a:blip r:embed="rId3">
            <a:extLst/>
          </a:blip>
          <a:stretch>
            <a:fillRect/>
          </a:stretch>
        </p:blipFill>
        <p:spPr>
          <a:xfrm>
            <a:off x="8321654" y="1606949"/>
            <a:ext cx="692873" cy="265602"/>
          </a:xfrm>
          <a:prstGeom prst="rect">
            <a:avLst/>
          </a:prstGeom>
          <a:ln w="12700">
            <a:miter lim="400000"/>
          </a:ln>
        </p:spPr>
      </p:pic>
      <p:sp>
        <p:nvSpPr>
          <p:cNvPr id="65"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66"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67"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sz="1200">
                <a:solidFill>
                  <a:srgbClr val="737373"/>
                </a:solidFill>
              </a:defRPr>
            </a:lvl1pPr>
          </a:lstStyle>
          <a:p>
            <a:pPr/>
            <a:r>
              <a:t>Scrivi qui il testo ... Sit Amet Consecutur</a:t>
            </a: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pazio Grande - Testo 12px">
    <p:spTree>
      <p:nvGrpSpPr>
        <p:cNvPr id="1" name=""/>
        <p:cNvGrpSpPr/>
        <p:nvPr/>
      </p:nvGrpSpPr>
      <p:grpSpPr>
        <a:xfrm>
          <a:off x="0" y="0"/>
          <a:ext cx="0" cy="0"/>
          <a:chOff x="0" y="0"/>
          <a:chExt cx="0" cy="0"/>
        </a:xfrm>
      </p:grpSpPr>
      <p:grpSp>
        <p:nvGrpSpPr>
          <p:cNvPr id="76" name="Rectangle 1"/>
          <p:cNvGrpSpPr/>
          <p:nvPr/>
        </p:nvGrpSpPr>
        <p:grpSpPr>
          <a:xfrm>
            <a:off x="1" y="-10437"/>
            <a:ext cx="4248614" cy="5164386"/>
            <a:chOff x="0" y="0"/>
            <a:chExt cx="4248613" cy="5164385"/>
          </a:xfrm>
        </p:grpSpPr>
        <p:sp>
          <p:nvSpPr>
            <p:cNvPr id="74" name="Rettangolo"/>
            <p:cNvSpPr/>
            <p:nvPr/>
          </p:nvSpPr>
          <p:spPr>
            <a:xfrm>
              <a:off x="0" y="0"/>
              <a:ext cx="4248614" cy="5164386"/>
            </a:xfrm>
            <a:prstGeom prst="rect">
              <a:avLst/>
            </a:pr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5" name="v"/>
            <p:cNvSpPr txBox="1"/>
            <p:nvPr/>
          </p:nvSpPr>
          <p:spPr>
            <a:xfrm>
              <a:off x="45720" y="2437781"/>
              <a:ext cx="4157174" cy="2888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a:solidFill>
                    <a:srgbClr val="FFFFFF"/>
                  </a:solidFill>
                </a:defRPr>
              </a:lvl1pPr>
            </a:lstStyle>
            <a:p>
              <a:pPr/>
              <a:r>
                <a:t>v</a:t>
              </a:r>
            </a:p>
          </p:txBody>
        </p:sp>
      </p:grpSp>
      <p:sp>
        <p:nvSpPr>
          <p:cNvPr id="77" name="Shape 38"/>
          <p:cNvSpPr/>
          <p:nvPr/>
        </p:nvSpPr>
        <p:spPr>
          <a:xfrm>
            <a:off x="4071966" y="-10437"/>
            <a:ext cx="5075542" cy="5175535"/>
          </a:xfrm>
          <a:custGeom>
            <a:avLst/>
            <a:gdLst/>
            <a:ahLst/>
            <a:cxnLst>
              <a:cxn ang="0">
                <a:pos x="wd2" y="hd2"/>
              </a:cxn>
              <a:cxn ang="5400000">
                <a:pos x="wd2" y="hd2"/>
              </a:cxn>
              <a:cxn ang="10800000">
                <a:pos x="wd2" y="hd2"/>
              </a:cxn>
              <a:cxn ang="16200000">
                <a:pos x="wd2" y="hd2"/>
              </a:cxn>
            </a:cxnLst>
            <a:rect l="0" t="0" r="r" b="b"/>
            <a:pathLst>
              <a:path w="21566" h="21600" fill="norm" stroke="1" extrusionOk="0">
                <a:moveTo>
                  <a:pt x="0" y="0"/>
                </a:moveTo>
                <a:lnTo>
                  <a:pt x="47" y="21600"/>
                </a:lnTo>
                <a:lnTo>
                  <a:pt x="21551" y="21498"/>
                </a:lnTo>
                <a:cubicBezTo>
                  <a:pt x="21600" y="18150"/>
                  <a:pt x="21507" y="11638"/>
                  <a:pt x="21556" y="8290"/>
                </a:cubicBezTo>
                <a:lnTo>
                  <a:pt x="16287" y="35"/>
                </a:lnTo>
                <a:lnTo>
                  <a:pt x="0" y="0"/>
                </a:lnTo>
                <a:close/>
              </a:path>
            </a:pathLst>
          </a:custGeom>
          <a:solidFill>
            <a:srgbClr val="FFFFFF"/>
          </a:solidFill>
          <a:ln w="12700">
            <a:miter lim="400000"/>
          </a:ln>
        </p:spPr>
        <p:txBody>
          <a:bodyPr lIns="45719" rIns="45719"/>
          <a:lstStyle/>
          <a:p>
            <a:pPr/>
          </a:p>
        </p:txBody>
      </p:sp>
      <p:pic>
        <p:nvPicPr>
          <p:cNvPr id="78" name="Picture 6" descr="Picture 6"/>
          <p:cNvPicPr>
            <a:picLocks noChangeAspect="1"/>
          </p:cNvPicPr>
          <p:nvPr/>
        </p:nvPicPr>
        <p:blipFill>
          <a:blip r:embed="rId2">
            <a:extLst/>
          </a:blip>
          <a:stretch>
            <a:fillRect/>
          </a:stretch>
        </p:blipFill>
        <p:spPr>
          <a:xfrm>
            <a:off x="6808575" y="-515520"/>
            <a:ext cx="2941234" cy="2079322"/>
          </a:xfrm>
          <a:prstGeom prst="rect">
            <a:avLst/>
          </a:prstGeom>
          <a:ln w="12700">
            <a:miter lim="400000"/>
          </a:ln>
        </p:spPr>
      </p:pic>
      <p:sp>
        <p:nvSpPr>
          <p:cNvPr id="79"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80" name="Corpo livello uno…"/>
          <p:cNvSpPr txBox="1"/>
          <p:nvPr>
            <p:ph type="body" sz="quarter" idx="1" hasCustomPrompt="1"/>
          </p:nvPr>
        </p:nvSpPr>
        <p:spPr>
          <a:xfrm>
            <a:off x="299256" y="199168"/>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81" name="Text Placeholder 11"/>
          <p:cNvSpPr/>
          <p:nvPr>
            <p:ph type="body" idx="13" hasCustomPrompt="1"/>
          </p:nvPr>
        </p:nvSpPr>
        <p:spPr>
          <a:xfrm>
            <a:off x="299346" y="885076"/>
            <a:ext cx="7545242" cy="3768614"/>
          </a:xfrm>
          <a:prstGeom prst="rect">
            <a:avLst/>
          </a:prstGeom>
        </p:spPr>
        <p:txBody>
          <a:bodyPr>
            <a:normAutofit fontScale="100000" lnSpcReduction="0"/>
          </a:bodyPr>
          <a:lstStyle>
            <a:lvl1pPr>
              <a:buClrTx/>
              <a:buSzTx/>
              <a:buFontTx/>
              <a:buNone/>
              <a:defRPr sz="1200">
                <a:solidFill>
                  <a:srgbClr val="737373"/>
                </a:solidFill>
              </a:defRPr>
            </a:lvl1pPr>
          </a:lstStyle>
          <a:p>
            <a:pPr/>
            <a:r>
              <a:t>Scrivi qui il testo ... Sit Amet Consecutur</a:t>
            </a:r>
          </a:p>
        </p:txBody>
      </p:sp>
      <p:sp>
        <p:nvSpPr>
          <p:cNvPr id="82"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737373"/>
                </a:solidFill>
                <a:latin typeface="Karla"/>
                <a:ea typeface="Karla"/>
                <a:cs typeface="Karla"/>
                <a:sym typeface="Karla"/>
              </a:defRPr>
            </a:lvl1pPr>
          </a:lstStyle>
          <a:p>
            <a:pPr/>
            <a:r>
              <a:t>Direzione Generale per i contratti, gli acquisti e per i sistemi informativi e la statistica </a:t>
            </a:r>
          </a:p>
        </p:txBody>
      </p:sp>
      <p:pic>
        <p:nvPicPr>
          <p:cNvPr id="83" name="Picture 12" descr="Picture 12"/>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pazio FULL ">
    <p:spTree>
      <p:nvGrpSpPr>
        <p:cNvPr id="1" name=""/>
        <p:cNvGrpSpPr/>
        <p:nvPr/>
      </p:nvGrpSpPr>
      <p:grpSpPr>
        <a:xfrm>
          <a:off x="0" y="0"/>
          <a:ext cx="0" cy="0"/>
          <a:chOff x="0" y="0"/>
          <a:chExt cx="0" cy="0"/>
        </a:xfrm>
      </p:grpSpPr>
      <p:pic>
        <p:nvPicPr>
          <p:cNvPr id="90" name="Picture 6" descr="Picture 6"/>
          <p:cNvPicPr>
            <a:picLocks noChangeAspect="1"/>
          </p:cNvPicPr>
          <p:nvPr/>
        </p:nvPicPr>
        <p:blipFill>
          <a:blip r:embed="rId2">
            <a:extLst/>
          </a:blip>
          <a:stretch>
            <a:fillRect/>
          </a:stretch>
        </p:blipFill>
        <p:spPr>
          <a:xfrm>
            <a:off x="7033659" y="1"/>
            <a:ext cx="2110340" cy="1491917"/>
          </a:xfrm>
          <a:prstGeom prst="rect">
            <a:avLst/>
          </a:prstGeom>
          <a:ln w="12700">
            <a:miter lim="400000"/>
          </a:ln>
        </p:spPr>
      </p:pic>
      <p:sp>
        <p:nvSpPr>
          <p:cNvPr id="91"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FFFFFF"/>
                </a:solidFill>
                <a:latin typeface="Karla"/>
                <a:ea typeface="Karla"/>
                <a:cs typeface="Karla"/>
                <a:sym typeface="Karla"/>
              </a:defRPr>
            </a:lvl1pPr>
          </a:lstStyle>
          <a:p>
            <a:pPr/>
            <a:r>
              <a:t>Direzione Generale per i contratti, gli acquisti e per i sistemi informativi e la statistica </a:t>
            </a:r>
          </a:p>
        </p:txBody>
      </p:sp>
      <p:pic>
        <p:nvPicPr>
          <p:cNvPr id="92" name="Picture 8" descr="Picture 8"/>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
        <p:nvSpPr>
          <p:cNvPr id="93"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94" name="Corpo livello uno…"/>
          <p:cNvSpPr txBox="1"/>
          <p:nvPr>
            <p:ph type="body" sz="quarter" idx="1" hasCustomPrompt="1"/>
          </p:nvPr>
        </p:nvSpPr>
        <p:spPr>
          <a:xfrm>
            <a:off x="299256" y="134397"/>
            <a:ext cx="5649913" cy="649949"/>
          </a:xfrm>
          <a:prstGeom prst="rect">
            <a:avLst/>
          </a:prstGeom>
        </p:spPr>
        <p:txBody>
          <a:bodyPr>
            <a:normAutofit fontScale="100000" lnSpcReduction="0"/>
          </a:bodyPr>
          <a:lstStyle>
            <a:lvl1pPr>
              <a:buClrTx/>
              <a:buSzTx/>
              <a:buFontTx/>
              <a:buNone/>
              <a:defRPr b="1" sz="2400">
                <a:solidFill>
                  <a:srgbClr val="FFFFFF"/>
                </a:solidFill>
                <a:latin typeface="Montserrat"/>
                <a:ea typeface="Montserrat"/>
                <a:cs typeface="Montserrat"/>
                <a:sym typeface="Montserrat"/>
              </a:defRPr>
            </a:lvl1pPr>
            <a:lvl2pPr>
              <a:buClrTx/>
              <a:buFontTx/>
              <a:defRPr b="1" sz="2400">
                <a:solidFill>
                  <a:srgbClr val="FFFFFF"/>
                </a:solidFill>
                <a:latin typeface="Montserrat"/>
                <a:ea typeface="Montserrat"/>
                <a:cs typeface="Montserrat"/>
                <a:sym typeface="Montserrat"/>
              </a:defRPr>
            </a:lvl2pPr>
            <a:lvl3pPr>
              <a:buClrTx/>
              <a:buFontTx/>
              <a:defRPr b="1" sz="2400">
                <a:solidFill>
                  <a:srgbClr val="FFFFFF"/>
                </a:solidFill>
                <a:latin typeface="Montserrat"/>
                <a:ea typeface="Montserrat"/>
                <a:cs typeface="Montserrat"/>
                <a:sym typeface="Montserrat"/>
              </a:defRPr>
            </a:lvl3pPr>
            <a:lvl4pPr>
              <a:buClrTx/>
              <a:buFontTx/>
              <a:defRPr b="1" sz="2400">
                <a:solidFill>
                  <a:srgbClr val="FFFFFF"/>
                </a:solidFill>
                <a:latin typeface="Montserrat"/>
                <a:ea typeface="Montserrat"/>
                <a:cs typeface="Montserrat"/>
                <a:sym typeface="Montserrat"/>
              </a:defRPr>
            </a:lvl4pPr>
            <a:lvl5pPr>
              <a:buClrTx/>
              <a:buFontTx/>
              <a:defRPr b="1" sz="2400">
                <a:solidFill>
                  <a:srgbClr val="FFFFFF"/>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Spazio FULL ">
    <p:spTree>
      <p:nvGrpSpPr>
        <p:cNvPr id="1" name=""/>
        <p:cNvGrpSpPr/>
        <p:nvPr/>
      </p:nvGrpSpPr>
      <p:grpSpPr>
        <a:xfrm>
          <a:off x="0" y="0"/>
          <a:ext cx="0" cy="0"/>
          <a:chOff x="0" y="0"/>
          <a:chExt cx="0" cy="0"/>
        </a:xfrm>
      </p:grpSpPr>
      <p:sp>
        <p:nvSpPr>
          <p:cNvPr id="101" name="Rectangle 1"/>
          <p:cNvSpPr/>
          <p:nvPr/>
        </p:nvSpPr>
        <p:spPr>
          <a:xfrm>
            <a:off x="0" y="0"/>
            <a:ext cx="9144000" cy="51435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102" name="Picture 6" descr="Picture 6"/>
          <p:cNvPicPr>
            <a:picLocks noChangeAspect="1"/>
          </p:cNvPicPr>
          <p:nvPr/>
        </p:nvPicPr>
        <p:blipFill>
          <a:blip r:embed="rId2">
            <a:extLst/>
          </a:blip>
          <a:stretch>
            <a:fillRect/>
          </a:stretch>
        </p:blipFill>
        <p:spPr>
          <a:xfrm>
            <a:off x="6800261" y="0"/>
            <a:ext cx="2343739" cy="1656920"/>
          </a:xfrm>
          <a:prstGeom prst="rect">
            <a:avLst/>
          </a:prstGeom>
          <a:ln w="12700">
            <a:miter lim="400000"/>
          </a:ln>
        </p:spPr>
      </p:pic>
      <p:sp>
        <p:nvSpPr>
          <p:cNvPr id="103"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737373"/>
                </a:solidFill>
                <a:latin typeface="Karla"/>
                <a:ea typeface="Karla"/>
                <a:cs typeface="Karla"/>
                <a:sym typeface="Karla"/>
              </a:defRPr>
            </a:lvl1pPr>
          </a:lstStyle>
          <a:p>
            <a:pPr/>
            <a:r>
              <a:t>Direzione Generale per i contratti, gli acquisti e per i sistemi informativi e la statistica </a:t>
            </a:r>
          </a:p>
        </p:txBody>
      </p:sp>
      <p:pic>
        <p:nvPicPr>
          <p:cNvPr id="104" name="Picture 8" descr="Picture 8"/>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
        <p:nvSpPr>
          <p:cNvPr id="105"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06" name="Corpo livello uno…"/>
          <p:cNvSpPr txBox="1"/>
          <p:nvPr>
            <p:ph type="body" sz="quarter" idx="1" hasCustomPrompt="1"/>
          </p:nvPr>
        </p:nvSpPr>
        <p:spPr>
          <a:xfrm>
            <a:off x="299256" y="134397"/>
            <a:ext cx="5649913" cy="649949"/>
          </a:xfrm>
          <a:prstGeom prst="rect">
            <a:avLst/>
          </a:prstGeom>
        </p:spPr>
        <p:txBody>
          <a:bodyPr>
            <a:normAutofit fontScale="100000" lnSpcReduction="0"/>
          </a:bodyPr>
          <a:lstStyle>
            <a:lvl1pPr>
              <a:buClrTx/>
              <a:buSzTx/>
              <a:buFontTx/>
              <a:buNone/>
              <a:defRPr b="1" sz="2400">
                <a:solidFill>
                  <a:srgbClr val="737373"/>
                </a:solidFill>
                <a:latin typeface="Montserrat"/>
                <a:ea typeface="Montserrat"/>
                <a:cs typeface="Montserrat"/>
                <a:sym typeface="Montserrat"/>
              </a:defRPr>
            </a:lvl1pPr>
            <a:lvl2pPr>
              <a:buClrTx/>
              <a:buFontTx/>
              <a:defRPr b="1" sz="2400">
                <a:solidFill>
                  <a:srgbClr val="737373"/>
                </a:solidFill>
                <a:latin typeface="Montserrat"/>
                <a:ea typeface="Montserrat"/>
                <a:cs typeface="Montserrat"/>
                <a:sym typeface="Montserrat"/>
              </a:defRPr>
            </a:lvl2pPr>
            <a:lvl3pPr>
              <a:buClrTx/>
              <a:buFontTx/>
              <a:defRPr b="1" sz="2400">
                <a:solidFill>
                  <a:srgbClr val="737373"/>
                </a:solidFill>
                <a:latin typeface="Montserrat"/>
                <a:ea typeface="Montserrat"/>
                <a:cs typeface="Montserrat"/>
                <a:sym typeface="Montserrat"/>
              </a:defRPr>
            </a:lvl3pPr>
            <a:lvl4pPr>
              <a:buClrTx/>
              <a:buFontTx/>
              <a:defRPr b="1" sz="2400">
                <a:solidFill>
                  <a:srgbClr val="737373"/>
                </a:solidFill>
                <a:latin typeface="Montserrat"/>
                <a:ea typeface="Montserrat"/>
                <a:cs typeface="Montserrat"/>
                <a:sym typeface="Montserrat"/>
              </a:defRPr>
            </a:lvl4pPr>
            <a:lvl5pPr>
              <a:buClrTx/>
              <a:buFontTx/>
              <a:defRPr b="1" sz="2400">
                <a:solidFill>
                  <a:srgbClr val="737373"/>
                </a:solidFill>
                <a:latin typeface="Montserrat"/>
                <a:ea typeface="Montserrat"/>
                <a:cs typeface="Montserrat"/>
                <a:sym typeface="Montserrat"/>
              </a:defRPr>
            </a:lvl5pPr>
          </a:lstStyle>
          <a:p>
            <a:pPr/>
            <a:r>
              <a:t>Lorem Ipsum</a:t>
            </a:r>
          </a:p>
          <a:p>
            <a:pPr lvl="1"/>
            <a:r>
              <a:t/>
            </a:r>
          </a:p>
          <a:p>
            <a:pPr lvl="2"/>
            <a:r>
              <a:t/>
            </a:r>
          </a:p>
          <a:p>
            <a:pPr lvl="3"/>
            <a:r>
              <a:t/>
            </a:r>
          </a:p>
          <a:p>
            <a:pPr lvl="4"/>
            <a:r>
              <a:t/>
            </a:r>
          </a:p>
        </p:txBody>
      </p:sp>
      <p:sp>
        <p:nvSpPr>
          <p:cNvPr id="107" name="Text Placeholder 4"/>
          <p:cNvSpPr/>
          <p:nvPr>
            <p:ph type="body" idx="13"/>
          </p:nvPr>
        </p:nvSpPr>
        <p:spPr>
          <a:xfrm>
            <a:off x="300038" y="947737"/>
            <a:ext cx="8450262" cy="3598864"/>
          </a:xfrm>
          <a:prstGeom prst="rect">
            <a:avLst/>
          </a:prstGeom>
        </p:spPr>
        <p:txBody>
          <a:bodyPr>
            <a:normAutofit fontScale="100000" lnSpcReduction="0"/>
          </a:bodyPr>
          <a:lstStyle/>
          <a:p>
            <a:pP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izio Capitolo">
    <p:spTree>
      <p:nvGrpSpPr>
        <p:cNvPr id="1" name=""/>
        <p:cNvGrpSpPr/>
        <p:nvPr/>
      </p:nvGrpSpPr>
      <p:grpSpPr>
        <a:xfrm>
          <a:off x="0" y="0"/>
          <a:ext cx="0" cy="0"/>
          <a:chOff x="0" y="0"/>
          <a:chExt cx="0" cy="0"/>
        </a:xfrm>
      </p:grpSpPr>
      <p:pic>
        <p:nvPicPr>
          <p:cNvPr id="114" name="Picture 6" descr="Picture 6"/>
          <p:cNvPicPr>
            <a:picLocks noChangeAspect="1"/>
          </p:cNvPicPr>
          <p:nvPr/>
        </p:nvPicPr>
        <p:blipFill>
          <a:blip r:embed="rId2">
            <a:extLst/>
          </a:blip>
          <a:stretch>
            <a:fillRect/>
          </a:stretch>
        </p:blipFill>
        <p:spPr>
          <a:xfrm>
            <a:off x="7033659" y="1"/>
            <a:ext cx="2110340" cy="1491917"/>
          </a:xfrm>
          <a:prstGeom prst="rect">
            <a:avLst/>
          </a:prstGeom>
          <a:ln w="12700">
            <a:miter lim="400000"/>
          </a:ln>
        </p:spPr>
      </p:pic>
      <p:sp>
        <p:nvSpPr>
          <p:cNvPr id="115" name="Shape 87"/>
          <p:cNvSpPr txBox="1"/>
          <p:nvPr/>
        </p:nvSpPr>
        <p:spPr>
          <a:xfrm>
            <a:off x="5128891" y="4810083"/>
            <a:ext cx="3224464" cy="271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600">
                <a:solidFill>
                  <a:srgbClr val="FFFFFF"/>
                </a:solidFill>
                <a:latin typeface="Karla"/>
                <a:ea typeface="Karla"/>
                <a:cs typeface="Karla"/>
                <a:sym typeface="Karla"/>
              </a:defRPr>
            </a:lvl1pPr>
          </a:lstStyle>
          <a:p>
            <a:pPr/>
            <a:r>
              <a:t>Direzione Generale per i contratti, gli acquisti e per i sistemi informativi e la statistica </a:t>
            </a:r>
          </a:p>
        </p:txBody>
      </p:sp>
      <p:pic>
        <p:nvPicPr>
          <p:cNvPr id="116" name="Picture 8" descr="Picture 8"/>
          <p:cNvPicPr>
            <a:picLocks noChangeAspect="1"/>
          </p:cNvPicPr>
          <p:nvPr/>
        </p:nvPicPr>
        <p:blipFill>
          <a:blip r:embed="rId3">
            <a:extLst/>
          </a:blip>
          <a:stretch>
            <a:fillRect/>
          </a:stretch>
        </p:blipFill>
        <p:spPr>
          <a:xfrm>
            <a:off x="8279193" y="4797128"/>
            <a:ext cx="692873" cy="265602"/>
          </a:xfrm>
          <a:prstGeom prst="rect">
            <a:avLst/>
          </a:prstGeom>
          <a:ln w="12700">
            <a:miter lim="400000"/>
          </a:ln>
        </p:spPr>
      </p:pic>
      <p:sp>
        <p:nvSpPr>
          <p:cNvPr id="117" name="Numero diapositiva"/>
          <p:cNvSpPr txBox="1"/>
          <p:nvPr>
            <p:ph type="sldNum" sz="quarter" idx="2"/>
          </p:nvPr>
        </p:nvSpPr>
        <p:spPr>
          <a:xfrm>
            <a:off x="299721" y="4702078"/>
            <a:ext cx="365067" cy="360651"/>
          </a:xfrm>
          <a:prstGeom prst="rect">
            <a:avLst/>
          </a:prstGeom>
        </p:spPr>
        <p:txBody>
          <a:bodyPr lIns="91424" tIns="91424" rIns="91424" bIns="91424" anchor="b"/>
          <a:lstStyle>
            <a:lvl1pPr algn="l">
              <a:defRPr b="1">
                <a:solidFill>
                  <a:srgbClr val="B7B7B7"/>
                </a:solidFill>
                <a:latin typeface="Montserrat"/>
                <a:ea typeface="Montserrat"/>
                <a:cs typeface="Montserrat"/>
                <a:sym typeface="Montserrat"/>
              </a:defRPr>
            </a:lvl1pPr>
          </a:lstStyle>
          <a:p>
            <a:pPr/>
            <a:fld id="{86CB4B4D-7CA3-9044-876B-883B54F8677D}" type="slidenum"/>
          </a:p>
        </p:txBody>
      </p:sp>
      <p:sp>
        <p:nvSpPr>
          <p:cNvPr id="118" name="Corpo livello uno…"/>
          <p:cNvSpPr txBox="1"/>
          <p:nvPr>
            <p:ph type="body" sz="quarter" idx="1" hasCustomPrompt="1"/>
          </p:nvPr>
        </p:nvSpPr>
        <p:spPr>
          <a:xfrm>
            <a:off x="1076274" y="2019682"/>
            <a:ext cx="7012555" cy="649950"/>
          </a:xfrm>
          <a:prstGeom prst="rect">
            <a:avLst/>
          </a:prstGeom>
        </p:spPr>
        <p:txBody>
          <a:bodyPr>
            <a:normAutofit fontScale="100000" lnSpcReduction="0"/>
          </a:bodyPr>
          <a:lstStyle>
            <a:lvl1pPr>
              <a:buClrTx/>
              <a:buSzTx/>
              <a:buFontTx/>
              <a:buNone/>
              <a:defRPr b="1" sz="3200">
                <a:solidFill>
                  <a:srgbClr val="FFFFFF"/>
                </a:solidFill>
                <a:latin typeface="Montserrat"/>
                <a:ea typeface="Montserrat"/>
                <a:cs typeface="Montserrat"/>
                <a:sym typeface="Montserrat"/>
              </a:defRPr>
            </a:lvl1pPr>
            <a:lvl2pPr>
              <a:buClrTx/>
              <a:buFontTx/>
              <a:defRPr b="1" sz="3200">
                <a:solidFill>
                  <a:srgbClr val="FFFFFF"/>
                </a:solidFill>
                <a:latin typeface="Montserrat"/>
                <a:ea typeface="Montserrat"/>
                <a:cs typeface="Montserrat"/>
                <a:sym typeface="Montserrat"/>
              </a:defRPr>
            </a:lvl2pPr>
            <a:lvl3pPr>
              <a:buClrTx/>
              <a:buFontTx/>
              <a:defRPr b="1" sz="3200">
                <a:solidFill>
                  <a:srgbClr val="FFFFFF"/>
                </a:solidFill>
                <a:latin typeface="Montserrat"/>
                <a:ea typeface="Montserrat"/>
                <a:cs typeface="Montserrat"/>
                <a:sym typeface="Montserrat"/>
              </a:defRPr>
            </a:lvl3pPr>
            <a:lvl4pPr>
              <a:buClrTx/>
              <a:buFontTx/>
              <a:defRPr b="1" sz="3200">
                <a:solidFill>
                  <a:srgbClr val="FFFFFF"/>
                </a:solidFill>
                <a:latin typeface="Montserrat"/>
                <a:ea typeface="Montserrat"/>
                <a:cs typeface="Montserrat"/>
                <a:sym typeface="Montserrat"/>
              </a:defRPr>
            </a:lvl4pPr>
            <a:lvl5pPr>
              <a:buClrTx/>
              <a:buFontTx/>
              <a:defRPr b="1" sz="3200">
                <a:solidFill>
                  <a:srgbClr val="FFFFFF"/>
                </a:solidFill>
                <a:latin typeface="Montserrat"/>
                <a:ea typeface="Montserrat"/>
                <a:cs typeface="Montserrat"/>
                <a:sym typeface="Montserrat"/>
              </a:defRPr>
            </a:lvl5pPr>
          </a:lstStyle>
          <a:p>
            <a:pPr/>
            <a:r>
              <a:t>Titolo Capitolo ... Lorem Ipsum</a:t>
            </a:r>
          </a:p>
          <a:p>
            <a:pPr lvl="1"/>
            <a:r>
              <a:t/>
            </a:r>
          </a:p>
          <a:p>
            <a:pPr lvl="2"/>
            <a:r>
              <a:t/>
            </a:r>
          </a:p>
          <a:p>
            <a:pPr lvl="3"/>
            <a:r>
              <a:t/>
            </a:r>
          </a:p>
          <a:p>
            <a:pPr lvl="4"/>
            <a:r>
              <a:t/>
            </a: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66CC"/>
        </a:solidFill>
      </p:bgPr>
    </p:bg>
    <p:spTree>
      <p:nvGrpSpPr>
        <p:cNvPr id="1" name=""/>
        <p:cNvGrpSpPr/>
        <p:nvPr/>
      </p:nvGrpSpPr>
      <p:grpSpPr>
        <a:xfrm>
          <a:off x="0" y="0"/>
          <a:ext cx="0" cy="0"/>
          <a:chOff x="0" y="0"/>
          <a:chExt cx="0" cy="0"/>
        </a:xfrm>
      </p:grpSpPr>
      <p:sp>
        <p:nvSpPr>
          <p:cNvPr id="2" name="Shape 9"/>
          <p:cNvSpPr/>
          <p:nvPr/>
        </p:nvSpPr>
        <p:spPr>
          <a:xfrm>
            <a:off x="218924" y="-9675"/>
            <a:ext cx="5276876" cy="5167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lnTo>
                  <a:pt x="0" y="21600"/>
                </a:lnTo>
                <a:lnTo>
                  <a:pt x="21600" y="21586"/>
                </a:lnTo>
                <a:lnTo>
                  <a:pt x="15945" y="31"/>
                </a:lnTo>
                <a:close/>
              </a:path>
            </a:pathLst>
          </a:custGeom>
          <a:solidFill>
            <a:srgbClr val="000000">
              <a:alpha val="7310"/>
            </a:srgbClr>
          </a:solidFill>
          <a:ln w="12700">
            <a:miter lim="400000"/>
          </a:ln>
        </p:spPr>
        <p:txBody>
          <a:bodyPr lIns="45719" rIns="45719"/>
          <a:lstStyle/>
          <a:p>
            <a:pPr/>
          </a:p>
        </p:txBody>
      </p:sp>
      <p:sp>
        <p:nvSpPr>
          <p:cNvPr id="3" name="Shape 10"/>
          <p:cNvSpPr/>
          <p:nvPr/>
        </p:nvSpPr>
        <p:spPr>
          <a:xfrm>
            <a:off x="-9676" y="-9675"/>
            <a:ext cx="5276876" cy="51670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 y="0"/>
                </a:moveTo>
                <a:lnTo>
                  <a:pt x="0" y="21600"/>
                </a:lnTo>
                <a:lnTo>
                  <a:pt x="21600" y="21586"/>
                </a:lnTo>
                <a:lnTo>
                  <a:pt x="15945" y="31"/>
                </a:lnTo>
                <a:close/>
              </a:path>
            </a:pathLst>
          </a:custGeom>
          <a:solidFill>
            <a:srgbClr val="FFFFFF"/>
          </a:solidFill>
          <a:ln w="12700">
            <a:miter lim="400000"/>
          </a:ln>
        </p:spPr>
        <p:txBody>
          <a:bodyPr lIns="45719" rIns="45719"/>
          <a:lstStyle/>
          <a:p>
            <a:pPr/>
          </a:p>
        </p:txBody>
      </p:sp>
      <p:sp>
        <p:nvSpPr>
          <p:cNvPr id="4" name="Titolo Testo"/>
          <p:cNvSpPr txBox="1"/>
          <p:nvPr>
            <p:ph type="title"/>
          </p:nvPr>
        </p:nvSpPr>
        <p:spPr>
          <a:xfrm>
            <a:off x="457200" y="0"/>
            <a:ext cx="8229600" cy="106322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lstStyle/>
          <a:p>
            <a:pPr/>
            <a:r>
              <a:t>Titolo Testo</a:t>
            </a:r>
          </a:p>
        </p:txBody>
      </p:sp>
      <p:sp>
        <p:nvSpPr>
          <p:cNvPr id="5" name="Corpo livello uno…"/>
          <p:cNvSpPr txBox="1"/>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lstStyle/>
          <a:p>
            <a:pPr/>
            <a:r>
              <a:t>Corpo livello uno</a:t>
            </a:r>
          </a:p>
          <a:p>
            <a:pPr lvl="1"/>
            <a:r>
              <a:t>Corpo livello due</a:t>
            </a:r>
          </a:p>
          <a:p>
            <a:pPr lvl="2"/>
            <a:r>
              <a:t>Corpo livello tre</a:t>
            </a:r>
          </a:p>
          <a:p>
            <a:pPr lvl="3"/>
            <a:r>
              <a:t>Corpo livello quattro</a:t>
            </a:r>
          </a:p>
          <a:p>
            <a:pPr lvl="4"/>
            <a:r>
              <a:t>Corpo livello cinque</a:t>
            </a:r>
          </a:p>
        </p:txBody>
      </p:sp>
      <p:sp>
        <p:nvSpPr>
          <p:cNvPr id="6" name="Numero diapositiva"/>
          <p:cNvSpPr txBox="1"/>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1pPr>
      <a:lvl2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2pPr>
      <a:lvl3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3pPr>
      <a:lvl4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4pPr>
      <a:lvl5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5pPr>
      <a:lvl6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6pPr>
      <a:lvl7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7pPr>
      <a:lvl8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8pPr>
      <a:lvl9pPr marL="0" marR="0" indent="0" algn="l" defTabSz="914400" rtl="0" latinLnBrk="0">
        <a:lnSpc>
          <a:spcPct val="100000"/>
        </a:lnSpc>
        <a:spcBef>
          <a:spcPts val="0"/>
        </a:spcBef>
        <a:spcAft>
          <a:spcPts val="0"/>
        </a:spcAft>
        <a:buClrTx/>
        <a:buSzTx/>
        <a:buFontTx/>
        <a:buNone/>
        <a:tabLst/>
        <a:defRPr b="1" baseline="0" cap="none" i="0" spc="0" strike="noStrike" sz="1200" u="none">
          <a:solidFill>
            <a:srgbClr val="B7B7B7"/>
          </a:solidFill>
          <a:uFillTx/>
          <a:latin typeface="Montserrat"/>
          <a:ea typeface="Montserrat"/>
          <a:cs typeface="Montserrat"/>
          <a:sym typeface="Montserrat"/>
        </a:defRPr>
      </a:lvl9pPr>
    </p:titleStyle>
    <p:bodyStyle>
      <a:lvl1pPr marL="0" marR="0" indent="0" algn="l" defTabSz="914400" rtl="0" latinLnBrk="0">
        <a:lnSpc>
          <a:spcPct val="100000"/>
        </a:lnSpc>
        <a:spcBef>
          <a:spcPts val="600"/>
        </a:spcBef>
        <a:spcAft>
          <a:spcPts val="0"/>
        </a:spcAft>
        <a:buClr>
          <a:srgbClr val="999999"/>
        </a:buClr>
        <a:buSzPct val="100000"/>
        <a:buFont typeface="Helvetica"/>
        <a:buChar char="▸"/>
        <a:tabLst/>
        <a:defRPr b="0" baseline="0" cap="none" i="0" spc="0" strike="noStrike" sz="1600" u="none">
          <a:solidFill>
            <a:srgbClr val="999999"/>
          </a:solidFill>
          <a:uFillTx/>
          <a:latin typeface="Karla"/>
          <a:ea typeface="Karla"/>
          <a:cs typeface="Karla"/>
          <a:sym typeface="Karla"/>
        </a:defRPr>
      </a:lvl1pPr>
      <a:lvl2pPr marL="0" marR="0" indent="0" algn="l" defTabSz="914400" rtl="0" latinLnBrk="0">
        <a:lnSpc>
          <a:spcPct val="100000"/>
        </a:lnSpc>
        <a:spcBef>
          <a:spcPts val="600"/>
        </a:spcBef>
        <a:spcAft>
          <a:spcPts val="0"/>
        </a:spcAft>
        <a:buClr>
          <a:srgbClr val="999999"/>
        </a:buClr>
        <a:buSzPct val="100000"/>
        <a:buFont typeface="Helvetica"/>
        <a:buChar char="▹"/>
        <a:tabLst/>
        <a:defRPr b="0" baseline="0" cap="none" i="0" spc="0" strike="noStrike" sz="1600" u="none">
          <a:solidFill>
            <a:srgbClr val="999999"/>
          </a:solidFill>
          <a:uFillTx/>
          <a:latin typeface="Karla"/>
          <a:ea typeface="Karla"/>
          <a:cs typeface="Karla"/>
          <a:sym typeface="Karla"/>
        </a:defRPr>
      </a:lvl2pPr>
      <a:lvl3pPr marL="0" marR="0" indent="0" algn="l" defTabSz="914400" rtl="0" latinLnBrk="0">
        <a:lnSpc>
          <a:spcPct val="100000"/>
        </a:lnSpc>
        <a:spcBef>
          <a:spcPts val="600"/>
        </a:spcBef>
        <a:spcAft>
          <a:spcPts val="0"/>
        </a:spcAft>
        <a:buClr>
          <a:srgbClr val="999999"/>
        </a:buClr>
        <a:buSzPct val="100000"/>
        <a:buFont typeface="Helvetica"/>
        <a:buChar char="▹"/>
        <a:tabLst/>
        <a:defRPr b="0" baseline="0" cap="none" i="0" spc="0" strike="noStrike" sz="1600" u="none">
          <a:solidFill>
            <a:srgbClr val="999999"/>
          </a:solidFill>
          <a:uFillTx/>
          <a:latin typeface="Karla"/>
          <a:ea typeface="Karla"/>
          <a:cs typeface="Karla"/>
          <a:sym typeface="Karla"/>
        </a:defRPr>
      </a:lvl3pPr>
      <a:lvl4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4pPr>
      <a:lvl5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5pPr>
      <a:lvl6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6pPr>
      <a:lvl7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7pPr>
      <a:lvl8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8pPr>
      <a:lvl9pPr marL="0" marR="0" indent="0" algn="l" defTabSz="914400" rtl="0" latinLnBrk="0">
        <a:lnSpc>
          <a:spcPct val="100000"/>
        </a:lnSpc>
        <a:spcBef>
          <a:spcPts val="600"/>
        </a:spcBef>
        <a:spcAft>
          <a:spcPts val="0"/>
        </a:spcAft>
        <a:buClr>
          <a:srgbClr val="999999"/>
        </a:buClr>
        <a:buSzTx/>
        <a:buFont typeface="Helvetica"/>
        <a:buNone/>
        <a:tabLst/>
        <a:defRPr b="0" baseline="0" cap="none" i="0" spc="0" strike="noStrike" sz="1600" u="none">
          <a:solidFill>
            <a:srgbClr val="999999"/>
          </a:solidFill>
          <a:uFillTx/>
          <a:latin typeface="Karla"/>
          <a:ea typeface="Karla"/>
          <a:cs typeface="Karla"/>
          <a:sym typeface="Karl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rgbClr val="3473A6"/>
            </a:gs>
            <a:gs pos="23000">
              <a:srgbClr val="3473A6"/>
            </a:gs>
            <a:gs pos="69000">
              <a:srgbClr val="2C618C"/>
            </a:gs>
            <a:gs pos="97000">
              <a:srgbClr val="295A82"/>
            </a:gs>
          </a:gsLst>
          <a:path path="circle">
            <a:fillToRect l="50000" t="50000" r="50000" b="50000"/>
          </a:path>
        </a:gradFill>
      </p:bgPr>
    </p:bg>
    <p:spTree>
      <p:nvGrpSpPr>
        <p:cNvPr id="1" name=""/>
        <p:cNvGrpSpPr/>
        <p:nvPr/>
      </p:nvGrpSpPr>
      <p:grpSpPr>
        <a:xfrm>
          <a:off x="0" y="0"/>
          <a:ext cx="0" cy="0"/>
          <a:chOff x="0" y="0"/>
          <a:chExt cx="0" cy="0"/>
        </a:xfrm>
      </p:grpSpPr>
      <p:pic>
        <p:nvPicPr>
          <p:cNvPr id="210" name="Picture 1" descr="Picture 1"/>
          <p:cNvPicPr>
            <a:picLocks noChangeAspect="1"/>
          </p:cNvPicPr>
          <p:nvPr/>
        </p:nvPicPr>
        <p:blipFill>
          <a:blip r:embed="rId2">
            <a:extLst/>
          </a:blip>
          <a:stretch>
            <a:fillRect/>
          </a:stretch>
        </p:blipFill>
        <p:spPr>
          <a:xfrm>
            <a:off x="2801926" y="0"/>
            <a:ext cx="6342075" cy="4483566"/>
          </a:xfrm>
          <a:prstGeom prst="rect">
            <a:avLst/>
          </a:prstGeom>
          <a:ln w="12700">
            <a:miter lim="400000"/>
          </a:ln>
        </p:spPr>
      </p:pic>
      <p:sp>
        <p:nvSpPr>
          <p:cNvPr id="211" name="Shape 87"/>
          <p:cNvSpPr txBox="1"/>
          <p:nvPr/>
        </p:nvSpPr>
        <p:spPr>
          <a:xfrm>
            <a:off x="814383" y="205551"/>
            <a:ext cx="2985735" cy="462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800">
                <a:solidFill>
                  <a:srgbClr val="737373"/>
                </a:solidFill>
                <a:latin typeface="Karla"/>
                <a:ea typeface="Karla"/>
                <a:cs typeface="Karla"/>
                <a:sym typeface="Karla"/>
              </a:defRPr>
            </a:lvl1pPr>
          </a:lstStyle>
          <a:p>
            <a:pPr/>
            <a:r>
              <a:t>Ministero dell’Istruzione</a:t>
            </a:r>
          </a:p>
        </p:txBody>
      </p:sp>
      <p:sp>
        <p:nvSpPr>
          <p:cNvPr id="212" name="Shape 65"/>
          <p:cNvSpPr txBox="1"/>
          <p:nvPr/>
        </p:nvSpPr>
        <p:spPr>
          <a:xfrm>
            <a:off x="195207" y="2697606"/>
            <a:ext cx="3999902" cy="528480"/>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chor="b">
            <a:spAutoFit/>
          </a:bodyPr>
          <a:lstStyle>
            <a:lvl1pPr algn="ctr">
              <a:defRPr sz="2400">
                <a:solidFill>
                  <a:srgbClr val="2C618C"/>
                </a:solidFill>
              </a:defRPr>
            </a:lvl1pPr>
          </a:lstStyle>
          <a:p>
            <a:pPr/>
            <a:r>
              <a:t>Prova d’esame</a:t>
            </a:r>
          </a:p>
        </p:txBody>
      </p:sp>
      <p:sp>
        <p:nvSpPr>
          <p:cNvPr id="213" name="Rettangolo 8"/>
          <p:cNvSpPr txBox="1"/>
          <p:nvPr/>
        </p:nvSpPr>
        <p:spPr>
          <a:xfrm>
            <a:off x="698624" y="3869542"/>
            <a:ext cx="2553660" cy="4920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solidFill>
                  <a:srgbClr val="00B0F0"/>
                </a:solidFill>
              </a:defRPr>
            </a:lvl1pPr>
          </a:lstStyle>
          <a:p>
            <a:pPr/>
            <a:r>
              <a:t>A cura della Struttura tecnica degli Esami di Stato</a:t>
            </a:r>
          </a:p>
        </p:txBody>
      </p:sp>
      <p:pic>
        <p:nvPicPr>
          <p:cNvPr id="214" name="Picture 2" descr="Picture 2"/>
          <p:cNvPicPr>
            <a:picLocks noChangeAspect="1"/>
          </p:cNvPicPr>
          <p:nvPr/>
        </p:nvPicPr>
        <p:blipFill>
          <a:blip r:embed="rId3">
            <a:extLst/>
          </a:blip>
          <a:stretch>
            <a:fillRect/>
          </a:stretch>
        </p:blipFill>
        <p:spPr>
          <a:xfrm>
            <a:off x="252211" y="205553"/>
            <a:ext cx="562174" cy="634110"/>
          </a:xfrm>
          <a:prstGeom prst="rect">
            <a:avLst/>
          </a:prstGeom>
          <a:ln w="12700">
            <a:miter lim="400000"/>
          </a:ln>
        </p:spPr>
      </p:pic>
      <p:sp>
        <p:nvSpPr>
          <p:cNvPr id="215" name="Rettangolo 2"/>
          <p:cNvSpPr txBox="1"/>
          <p:nvPr/>
        </p:nvSpPr>
        <p:spPr>
          <a:xfrm>
            <a:off x="436137" y="889659"/>
            <a:ext cx="3518042" cy="11482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400">
                <a:solidFill>
                  <a:srgbClr val="00B0F0"/>
                </a:solidFill>
              </a:defRPr>
            </a:pPr>
            <a:r>
              <a:t>Esami di Stato </a:t>
            </a:r>
          </a:p>
          <a:p>
            <a:pPr algn="ctr">
              <a:defRPr b="1" sz="2400">
                <a:solidFill>
                  <a:srgbClr val="00B0F0"/>
                </a:solidFill>
              </a:defRPr>
            </a:pPr>
            <a:r>
              <a:t>nel secondo ciclo  </a:t>
            </a:r>
            <a:br/>
            <a:r>
              <a:t>a.s. 2019/2020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50" name="Segnaposto testo 1"/>
          <p:cNvSpPr txBox="1"/>
          <p:nvPr>
            <p:ph type="body" sz="quarter" idx="1"/>
          </p:nvPr>
        </p:nvSpPr>
        <p:spPr>
          <a:xfrm>
            <a:off x="1191800" y="474175"/>
            <a:ext cx="5393935"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51"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a:solidFill>
                  <a:srgbClr val="00B0F0"/>
                </a:solidFill>
                <a:latin typeface="+mj-lt"/>
                <a:ea typeface="+mj-ea"/>
                <a:cs typeface="+mj-cs"/>
                <a:sym typeface="Arial"/>
              </a:defRPr>
            </a:pPr>
            <a:r>
              <a:t>Analisi del materiale scelto dalla commissione </a:t>
            </a:r>
            <a:endParaRPr>
              <a:latin typeface="Montserrat"/>
              <a:ea typeface="Montserrat"/>
              <a:cs typeface="Montserrat"/>
              <a:sym typeface="Montserrat"/>
            </a:endParaRPr>
          </a:p>
          <a:p>
            <a:pPr algn="just">
              <a:spcBef>
                <a:spcPts val="0"/>
              </a:spcBef>
              <a:defRPr sz="1400">
                <a:solidFill>
                  <a:srgbClr val="000000"/>
                </a:solidFill>
                <a:latin typeface="+mj-lt"/>
                <a:ea typeface="+mj-ea"/>
                <a:cs typeface="+mj-cs"/>
                <a:sym typeface="Arial"/>
              </a:defRPr>
            </a:pPr>
          </a:p>
          <a:p>
            <a:pPr algn="just">
              <a:spcBef>
                <a:spcPts val="600"/>
              </a:spcBef>
              <a:defRPr sz="1400">
                <a:solidFill>
                  <a:srgbClr val="000000"/>
                </a:solidFill>
                <a:latin typeface="+mj-lt"/>
                <a:ea typeface="+mj-ea"/>
                <a:cs typeface="+mj-cs"/>
                <a:sym typeface="Arial"/>
              </a:defRPr>
            </a:pPr>
            <a:r>
              <a:t>L’articolo 16 comma 3 prevede che il materiale:</a:t>
            </a:r>
            <a:endParaRPr>
              <a:solidFill>
                <a:srgbClr val="404040"/>
              </a:solidFill>
            </a:endParaRPr>
          </a:p>
          <a:p>
            <a:pPr marL="285750" indent="-285750" algn="just">
              <a:spcBef>
                <a:spcPts val="600"/>
              </a:spcBef>
              <a:buSzPct val="100000"/>
              <a:buFont typeface="Arial"/>
              <a:buChar char="•"/>
              <a:defRPr sz="1400">
                <a:solidFill>
                  <a:srgbClr val="000000"/>
                </a:solidFill>
                <a:latin typeface="+mj-lt"/>
                <a:ea typeface="+mj-ea"/>
                <a:cs typeface="+mj-cs"/>
                <a:sym typeface="Arial"/>
              </a:defRPr>
            </a:pPr>
            <a:r>
              <a:t>va </a:t>
            </a:r>
            <a:r>
              <a:rPr b="1">
                <a:solidFill>
                  <a:srgbClr val="FF0000"/>
                </a:solidFill>
              </a:rPr>
              <a:t>predisposto prima di ogni giornata di colloquio</a:t>
            </a:r>
            <a:r>
              <a:t>, per i relativi candidati (</a:t>
            </a:r>
            <a:r>
              <a:rPr i="1"/>
              <a:t>l’assegnazione del materiale ai singoli candidati è effettuata il giorno stesso in cui si svolgono i colloqui, prima del loro inizio.</a:t>
            </a:r>
            <a:r>
              <a:t>)</a:t>
            </a:r>
            <a:endParaRPr>
              <a:solidFill>
                <a:srgbClr val="404040"/>
              </a:solidFill>
            </a:endParaRPr>
          </a:p>
          <a:p>
            <a:pPr marL="285750" indent="-285750" algn="just">
              <a:spcBef>
                <a:spcPts val="600"/>
              </a:spcBef>
              <a:buSzPct val="100000"/>
              <a:buFont typeface="Arial"/>
              <a:buChar char="•"/>
              <a:defRPr sz="1400">
                <a:solidFill>
                  <a:srgbClr val="000000"/>
                </a:solidFill>
                <a:latin typeface="+mj-lt"/>
                <a:ea typeface="+mj-ea"/>
                <a:cs typeface="+mj-cs"/>
                <a:sym typeface="Arial"/>
              </a:defRPr>
            </a:pPr>
            <a:r>
              <a:t>è costituito da un </a:t>
            </a:r>
            <a:r>
              <a:rPr>
                <a:solidFill>
                  <a:srgbClr val="FF0000"/>
                </a:solidFill>
              </a:rPr>
              <a:t>testo, un documento, un’esperienza, un progetto, un problema </a:t>
            </a:r>
            <a:r>
              <a:t>(</a:t>
            </a:r>
            <a:r>
              <a:rPr i="1"/>
              <a:t>le tipologie previste dal D. Lgs. 62/2017, come già lo scorso anno</a:t>
            </a:r>
            <a:r>
              <a:t>)</a:t>
            </a:r>
            <a:endParaRPr>
              <a:solidFill>
                <a:srgbClr val="404040"/>
              </a:solidFill>
            </a:endParaRPr>
          </a:p>
          <a:p>
            <a:pPr marL="285750" indent="-285750" algn="just">
              <a:spcBef>
                <a:spcPts val="600"/>
              </a:spcBef>
              <a:buSzPct val="100000"/>
              <a:buFont typeface="Arial"/>
              <a:buChar char="•"/>
              <a:defRPr sz="1400">
                <a:solidFill>
                  <a:srgbClr val="000000"/>
                </a:solidFill>
                <a:latin typeface="+mj-lt"/>
                <a:ea typeface="+mj-ea"/>
                <a:cs typeface="+mj-cs"/>
                <a:sym typeface="Arial"/>
              </a:defRPr>
            </a:pPr>
            <a:r>
              <a:t>è finalizzato a </a:t>
            </a:r>
            <a:r>
              <a:rPr b="1">
                <a:solidFill>
                  <a:srgbClr val="FF0000"/>
                </a:solidFill>
              </a:rPr>
              <a:t>favorire la trattazione dei nodi concettuali </a:t>
            </a:r>
            <a:r>
              <a:t>caratterizzanti le diverse discipline e del loro </a:t>
            </a:r>
            <a:r>
              <a:rPr b="1"/>
              <a:t>rapporto interdisciplinare </a:t>
            </a:r>
            <a:r>
              <a:t>(</a:t>
            </a:r>
            <a:r>
              <a:rPr i="1"/>
              <a:t>anche in questo caso è una previsione che riprende quella dello scorso anno</a:t>
            </a: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79"/>
          <p:cNvSpPr txBox="1"/>
          <p:nvPr>
            <p:ph type="sldNum" sz="quarter" idx="2"/>
          </p:nvPr>
        </p:nvSpPr>
        <p:spPr>
          <a:xfrm>
            <a:off x="394365" y="4727478"/>
            <a:ext cx="329869"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54" name="Segnaposto testo 1"/>
          <p:cNvSpPr txBox="1"/>
          <p:nvPr>
            <p:ph type="body" sz="quarter" idx="1"/>
          </p:nvPr>
        </p:nvSpPr>
        <p:spPr>
          <a:xfrm>
            <a:off x="359596" y="474175"/>
            <a:ext cx="6226139"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55"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just">
              <a:spcBef>
                <a:spcPts val="0"/>
              </a:spcBef>
              <a:defRPr sz="1400">
                <a:solidFill>
                  <a:srgbClr val="000000"/>
                </a:solidFill>
                <a:latin typeface="+mj-lt"/>
                <a:ea typeface="+mj-ea"/>
                <a:cs typeface="+mj-cs"/>
                <a:sym typeface="Arial"/>
              </a:defRPr>
            </a:pPr>
          </a:p>
          <a:p>
            <a:pPr algn="ctr">
              <a:spcBef>
                <a:spcPts val="0"/>
              </a:spcBef>
              <a:defRPr b="1">
                <a:solidFill>
                  <a:srgbClr val="00B0F0"/>
                </a:solidFill>
                <a:latin typeface="+mj-lt"/>
                <a:ea typeface="+mj-ea"/>
                <a:cs typeface="+mj-cs"/>
                <a:sym typeface="Arial"/>
              </a:defRPr>
            </a:pPr>
            <a:r>
              <a:t>Analisi del materiale scelto dalla commissione </a:t>
            </a:r>
            <a:endParaRPr>
              <a:latin typeface="Montserrat"/>
              <a:ea typeface="Montserrat"/>
              <a:cs typeface="Montserrat"/>
              <a:sym typeface="Montserrat"/>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Nella </a:t>
            </a:r>
            <a:r>
              <a:rPr>
                <a:solidFill>
                  <a:srgbClr val="FF0000"/>
                </a:solidFill>
              </a:rPr>
              <a:t>predisposizione dei materiali </a:t>
            </a:r>
            <a:r>
              <a:t>e nella preliminare assegnazione ai candidati, </a:t>
            </a:r>
            <a:r>
              <a:rPr>
                <a:solidFill>
                  <a:srgbClr val="FF0000"/>
                </a:solidFill>
              </a:rPr>
              <a:t>la sottocommissione tiene conto del percorso didattico effettivamente svolto, in coerenza con il documento di ciascun consiglio di classe</a:t>
            </a:r>
            <a:r>
              <a:t>, al fine di considerare le metodologie adottate, i progetti e le esperienze realizzati, con riguardo anche alle iniziative di individualizzazione e personalizzazione eventualmente intraprese nel percorso di studi, nel rispetto delle Indicazioni nazionali e delle Linee guida.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58" name="Segnaposto testo 1"/>
          <p:cNvSpPr txBox="1"/>
          <p:nvPr>
            <p:ph type="body" sz="quarter" idx="1"/>
          </p:nvPr>
        </p:nvSpPr>
        <p:spPr>
          <a:xfrm>
            <a:off x="708916" y="474175"/>
            <a:ext cx="5876820"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59"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a:solidFill>
                  <a:srgbClr val="00B0F0"/>
                </a:solidFill>
                <a:latin typeface="+mj-lt"/>
                <a:ea typeface="+mj-ea"/>
                <a:cs typeface="+mj-cs"/>
                <a:sym typeface="Arial"/>
              </a:defRPr>
            </a:pPr>
            <a:r>
              <a:t>Esposizione dell’esperienza di PCTO</a:t>
            </a:r>
            <a:endParaRPr>
              <a:solidFill>
                <a:srgbClr val="404040"/>
              </a:solidFill>
            </a:endParaRPr>
          </a:p>
          <a:p>
            <a:pPr algn="just">
              <a:spcBef>
                <a:spcPts val="0"/>
              </a:spcBef>
              <a:defRPr>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L’esposizione da parte del candidato dell’esperienza di PCTO svolta nel corso del percorso di studi </a:t>
            </a:r>
            <a:endParaRPr>
              <a:solidFill>
                <a:srgbClr val="404040"/>
              </a:solidFill>
            </a:endParaRPr>
          </a:p>
          <a:p>
            <a:pPr algn="just">
              <a:spcBef>
                <a:spcPts val="0"/>
              </a:spcBef>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è svolta mediante </a:t>
            </a:r>
            <a:r>
              <a:rPr>
                <a:solidFill>
                  <a:srgbClr val="FF0000"/>
                </a:solidFill>
              </a:rPr>
              <a:t>una breve relazione ovvero un elaborato multimediale</a:t>
            </a:r>
            <a:endParaRPr>
              <a:solidFill>
                <a:srgbClr val="404040"/>
              </a:solidFill>
            </a:endParaRPr>
          </a:p>
          <a:p>
            <a:pPr marL="285750" indent="-285750" algn="just">
              <a:spcBef>
                <a:spcPts val="0"/>
              </a:spcBef>
              <a:buSzPct val="100000"/>
              <a:buFont typeface="Arial"/>
              <a:buChar char="•"/>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comporta che il </a:t>
            </a:r>
            <a:r>
              <a:rPr>
                <a:solidFill>
                  <a:srgbClr val="FF0000"/>
                </a:solidFill>
              </a:rPr>
              <a:t>candidato dimostri di «saper analizzare criticamente e correlare al percorso di studi seguito e al profilo educativo </a:t>
            </a:r>
            <a:r>
              <a:t>culturale e professionale del percorso frequentato le esperienze svolte nell’ambito dei PCTO»</a:t>
            </a: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1"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62" name="Segnaposto testo 1"/>
          <p:cNvSpPr txBox="1"/>
          <p:nvPr>
            <p:ph type="body" sz="quarter" idx="1"/>
          </p:nvPr>
        </p:nvSpPr>
        <p:spPr>
          <a:xfrm>
            <a:off x="842480" y="474175"/>
            <a:ext cx="5743256"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63"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a:solidFill>
                  <a:srgbClr val="00B0F0"/>
                </a:solidFill>
                <a:latin typeface="+mj-lt"/>
                <a:ea typeface="+mj-ea"/>
                <a:cs typeface="+mj-cs"/>
                <a:sym typeface="Arial"/>
              </a:defRPr>
            </a:pPr>
            <a:r>
              <a:t>Cittadinanza e Costituzione</a:t>
            </a:r>
            <a:endParaRPr>
              <a:solidFill>
                <a:srgbClr val="404040"/>
              </a:solidFill>
            </a:endParaRPr>
          </a:p>
          <a:p>
            <a:pPr algn="just">
              <a:spcBef>
                <a:spcPts val="0"/>
              </a:spcBef>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Il colloquio prevede «l’accertamento delle conoscenze e delle competenze maturate dal candidato nell’ambito delle attività relative a “Cittadinanza e Costituzione”»</a:t>
            </a:r>
            <a:endParaRPr>
              <a:solidFill>
                <a:srgbClr val="404040"/>
              </a:solidFill>
            </a:endParaRPr>
          </a:p>
          <a:p>
            <a:pPr marL="285750" indent="-285750" algn="just">
              <a:spcBef>
                <a:spcPts val="0"/>
              </a:spcBef>
              <a:buSzPct val="100000"/>
              <a:buFont typeface="Arial"/>
              <a:buChar char="•"/>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A tal fine, </a:t>
            </a:r>
            <a:r>
              <a:rPr>
                <a:solidFill>
                  <a:srgbClr val="FF0000"/>
                </a:solidFill>
              </a:rPr>
              <a:t>il Documento del consiglio di classe illustra «le attività, i percorsi e i progetti </a:t>
            </a:r>
            <a:r>
              <a:t>svolti nell’ambito di “Cittadinanza e Costituzione”, realizzati in coerenza con gli obiettivi del Piano triennale dell’offerta formativa» (articolo 9 comma 1 a) dell’OM 10/2020)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66" name="Segnaposto testo 1"/>
          <p:cNvSpPr txBox="1"/>
          <p:nvPr>
            <p:ph type="body" sz="quarter" idx="1"/>
          </p:nvPr>
        </p:nvSpPr>
        <p:spPr>
          <a:xfrm>
            <a:off x="678094" y="474175"/>
            <a:ext cx="6123398"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Altre caratteristiche del colloquio</a:t>
            </a:r>
          </a:p>
        </p:txBody>
      </p:sp>
      <p:sp>
        <p:nvSpPr>
          <p:cNvPr id="267"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just">
              <a:spcBef>
                <a:spcPts val="0"/>
              </a:spcBef>
              <a:defRPr b="1">
                <a:solidFill>
                  <a:srgbClr val="00B0F0"/>
                </a:solidFill>
                <a:latin typeface="+mj-lt"/>
                <a:ea typeface="+mj-ea"/>
                <a:cs typeface="+mj-cs"/>
                <a:sym typeface="Arial"/>
              </a:defRPr>
            </a:pPr>
            <a:r>
              <a:t>CLIL </a:t>
            </a:r>
            <a:endParaRPr>
              <a:solidFill>
                <a:srgbClr val="404040"/>
              </a:solidFill>
            </a:endParaRPr>
          </a:p>
          <a:p>
            <a:pPr algn="just">
              <a:spcBef>
                <a:spcPts val="0"/>
              </a:spcBef>
              <a:defRPr b="1" sz="1400">
                <a:solidFill>
                  <a:srgbClr val="00B0F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Il colloquio può accertare le conoscenze e le competenze della disciplina non linguistica (DNL) veicolata in lingua straniera attraverso la metodologia CLIL </a:t>
            </a:r>
            <a:r>
              <a:rPr u="sng">
                <a:solidFill>
                  <a:srgbClr val="FF0000"/>
                </a:solidFill>
              </a:rPr>
              <a:t>qualora il docente della disciplina coinvolta faccia parte della Commissione di esame</a:t>
            </a:r>
            <a:endParaRPr>
              <a:solidFill>
                <a:srgbClr val="FF0000"/>
              </a:solidFill>
            </a:endParaRPr>
          </a:p>
          <a:p>
            <a:pPr algn="just">
              <a:spcBef>
                <a:spcPts val="0"/>
              </a:spcBef>
              <a:defRPr sz="1400">
                <a:solidFill>
                  <a:srgbClr val="000000"/>
                </a:solidFill>
                <a:latin typeface="+mj-lt"/>
                <a:ea typeface="+mj-ea"/>
                <a:cs typeface="+mj-cs"/>
                <a:sym typeface="Arial"/>
              </a:defRPr>
            </a:pPr>
          </a:p>
          <a:p>
            <a:pPr algn="just">
              <a:spcBef>
                <a:spcPts val="0"/>
              </a:spcBef>
              <a:defRPr b="1">
                <a:solidFill>
                  <a:srgbClr val="00B0F0"/>
                </a:solidFill>
                <a:latin typeface="+mj-lt"/>
                <a:ea typeface="+mj-ea"/>
                <a:cs typeface="+mj-cs"/>
                <a:sym typeface="Arial"/>
              </a:defRPr>
            </a:pPr>
            <a:r>
              <a:t>Durata</a:t>
            </a:r>
            <a:endParaRPr>
              <a:solidFill>
                <a:srgbClr val="000000"/>
              </a:solidFill>
            </a:endParaRPr>
          </a:p>
          <a:p>
            <a:pPr algn="just">
              <a:spcBef>
                <a:spcPts val="0"/>
              </a:spcBef>
              <a:defRPr sz="1400">
                <a:solidFill>
                  <a:srgbClr val="000000"/>
                </a:solidFill>
                <a:latin typeface="+mj-lt"/>
                <a:ea typeface="+mj-ea"/>
                <a:cs typeface="+mj-cs"/>
                <a:sym typeface="Arial"/>
              </a:defRPr>
            </a:pPr>
            <a:r>
              <a:t>La commissione cura </a:t>
            </a:r>
            <a:r>
              <a:rPr>
                <a:solidFill>
                  <a:srgbClr val="FF0000"/>
                </a:solidFill>
              </a:rPr>
              <a:t>l’equilibrata articolazione e durata delle fasi </a:t>
            </a:r>
            <a:r>
              <a:t>del colloquio, della </a:t>
            </a:r>
            <a:r>
              <a:rPr u="sng">
                <a:solidFill>
                  <a:srgbClr val="FF0000"/>
                </a:solidFill>
              </a:rPr>
              <a:t>durata complessiva indicativa di 60 minuti</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70" name="Segnaposto testo 1"/>
          <p:cNvSpPr txBox="1"/>
          <p:nvPr>
            <p:ph type="body" sz="quarter" idx="1"/>
          </p:nvPr>
        </p:nvSpPr>
        <p:spPr>
          <a:xfrm>
            <a:off x="636997" y="474176"/>
            <a:ext cx="6205592" cy="964206"/>
          </a:xfrm>
          <a:prstGeom prst="rect">
            <a:avLst/>
          </a:prstGeom>
        </p:spPr>
        <p:txBody>
          <a:bodyPr/>
          <a:lstStyle>
            <a:lvl1pPr algn="ctr">
              <a:spcBef>
                <a:spcPts val="0"/>
              </a:spcBef>
              <a:defRPr sz="2600">
                <a:solidFill>
                  <a:srgbClr val="00B0F0"/>
                </a:solidFill>
                <a:latin typeface="+mj-lt"/>
                <a:ea typeface="+mj-ea"/>
                <a:cs typeface="+mj-cs"/>
                <a:sym typeface="Arial"/>
              </a:defRPr>
            </a:lvl1pPr>
          </a:lstStyle>
          <a:p>
            <a:pPr/>
            <a:r>
              <a:t>Il colloquio nei percorsi di secondo livello dell’istruzione per adulti </a:t>
            </a:r>
          </a:p>
        </p:txBody>
      </p:sp>
      <p:sp>
        <p:nvSpPr>
          <p:cNvPr id="271"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just">
              <a:spcBef>
                <a:spcPts val="600"/>
              </a:spcBef>
              <a:defRPr b="1" sz="1200">
                <a:solidFill>
                  <a:srgbClr val="000000"/>
                </a:solidFill>
                <a:latin typeface="+mj-lt"/>
                <a:ea typeface="+mj-ea"/>
                <a:cs typeface="+mj-cs"/>
                <a:sym typeface="Arial"/>
              </a:defRPr>
            </a:pPr>
            <a:r>
              <a:t>Articolo 17 comma 4</a:t>
            </a:r>
            <a:endParaRPr>
              <a:solidFill>
                <a:srgbClr val="404040"/>
              </a:solidFill>
            </a:endParaRPr>
          </a:p>
          <a:p>
            <a:pPr marL="171450" indent="-171450" algn="just">
              <a:spcBef>
                <a:spcPts val="600"/>
              </a:spcBef>
              <a:buSzPct val="100000"/>
              <a:buFont typeface="Arial"/>
              <a:buChar char="•"/>
              <a:defRPr sz="1200">
                <a:solidFill>
                  <a:srgbClr val="000000"/>
                </a:solidFill>
                <a:latin typeface="+mj-lt"/>
                <a:ea typeface="+mj-ea"/>
                <a:cs typeface="+mj-cs"/>
                <a:sym typeface="Arial"/>
              </a:defRPr>
            </a:pPr>
            <a:r>
              <a:t>I candidati, il cui percorso di studio personalizzato (PSP), definito nell’ambito del patto formativo individuale (PFI), prevede, nel terzo periodo didattico, l</a:t>
            </a:r>
            <a:r>
              <a:rPr u="sng"/>
              <a:t>’esonero dalla frequenza di unità di apprendimento </a:t>
            </a:r>
            <a:r>
              <a:t>(UDA) </a:t>
            </a:r>
            <a:r>
              <a:rPr u="sng"/>
              <a:t>riconducibili a intere discipline</a:t>
            </a:r>
            <a:r>
              <a:t>, possono – a richiesta – essere </a:t>
            </a:r>
            <a:r>
              <a:rPr u="sng"/>
              <a:t>esonerati</a:t>
            </a:r>
            <a:r>
              <a:t> dall’esame su tali discipline nell’ambito del colloquio</a:t>
            </a:r>
          </a:p>
          <a:p>
            <a:pPr marL="171450" indent="-171450" algn="just">
              <a:spcBef>
                <a:spcPts val="600"/>
              </a:spcBef>
              <a:buSzPct val="100000"/>
              <a:buFont typeface="Arial"/>
              <a:buChar char="•"/>
              <a:defRPr sz="1200">
                <a:solidFill>
                  <a:srgbClr val="000000"/>
                </a:solidFill>
                <a:latin typeface="+mj-lt"/>
                <a:ea typeface="+mj-ea"/>
                <a:cs typeface="+mj-cs"/>
                <a:sym typeface="Arial"/>
              </a:defRPr>
            </a:pPr>
            <a:r>
              <a:t>La commissione propone al candidato di analizzare testi, documenti, esperienze, progetti e problemi per verificare l’acquisizione dei contenuti e dei metodi propri delle singole discipline previste dal suddetto percorso di studio personalizzato</a:t>
            </a:r>
            <a:endParaRPr>
              <a:solidFill>
                <a:srgbClr val="404040"/>
              </a:solidFill>
            </a:endParaRPr>
          </a:p>
          <a:p>
            <a:pPr marL="171450" indent="-171450" algn="just">
              <a:spcBef>
                <a:spcPts val="600"/>
              </a:spcBef>
              <a:buSzPct val="100000"/>
              <a:buFont typeface="Arial"/>
              <a:buChar char="•"/>
              <a:defRPr sz="1200">
                <a:solidFill>
                  <a:srgbClr val="000000"/>
                </a:solidFill>
                <a:latin typeface="+mj-lt"/>
                <a:ea typeface="+mj-ea"/>
                <a:cs typeface="+mj-cs"/>
                <a:sym typeface="Arial"/>
              </a:defRPr>
            </a:pPr>
            <a:r>
              <a:t>Per i candidati che </a:t>
            </a:r>
            <a:r>
              <a:rPr u="sng"/>
              <a:t>non hanno svolto i PCTO</a:t>
            </a:r>
            <a:r>
              <a:t>, la parte del colloquio a essi dedicata è condotta in modo da valorizzare il patrimonio culturale della persona a partire dalla sua storia professionale e individuale, quale emerge dal patto formativo individuale, e da favorire una rilettura biografica del percorso anche nella prospettiva dell’apprendimento permanente. A tal riguardo, il colloquio può riguardare la discussione di un progetto di vita e di lavoro elaborato dall’adulto nel corso dell’anno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74" name="Segnaposto testo 1"/>
          <p:cNvSpPr txBox="1"/>
          <p:nvPr>
            <p:ph type="body" sz="quarter" idx="1"/>
          </p:nvPr>
        </p:nvSpPr>
        <p:spPr>
          <a:xfrm>
            <a:off x="636997" y="474175"/>
            <a:ext cx="6205592" cy="840918"/>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La valutazione del colloquio</a:t>
            </a:r>
          </a:p>
        </p:txBody>
      </p:sp>
      <p:sp>
        <p:nvSpPr>
          <p:cNvPr id="275"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just">
              <a:spcBef>
                <a:spcPts val="0"/>
              </a:spcBef>
              <a:defRPr sz="1400">
                <a:solidFill>
                  <a:srgbClr val="000000"/>
                </a:solidFill>
                <a:latin typeface="+mj-lt"/>
                <a:ea typeface="+mj-ea"/>
                <a:cs typeface="+mj-cs"/>
                <a:sym typeface="Arial"/>
              </a:defRPr>
            </a:pPr>
            <a:r>
              <a:t>La commissione </a:t>
            </a:r>
          </a:p>
          <a:p>
            <a:pPr algn="just">
              <a:spcBef>
                <a:spcPts val="0"/>
              </a:spcBef>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dispone di </a:t>
            </a:r>
            <a:r>
              <a:rPr b="1"/>
              <a:t>quaranta punti </a:t>
            </a:r>
            <a:r>
              <a:t>per la valutazione del colloquio </a:t>
            </a:r>
            <a:endParaRPr>
              <a:solidFill>
                <a:srgbClr val="404040"/>
              </a:solidFill>
            </a:endParaRPr>
          </a:p>
          <a:p>
            <a:pPr marL="285750" indent="-285750" algn="just">
              <a:spcBef>
                <a:spcPts val="0"/>
              </a:spcBef>
              <a:buSzPct val="100000"/>
              <a:buFont typeface="Arial"/>
              <a:buChar char="•"/>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procede all’attribuzione del punteggio del colloquio sostenuto da ciascun candidato nello stesso giorno nel quale il colloquio è espletato </a:t>
            </a:r>
            <a:endParaRPr>
              <a:solidFill>
                <a:srgbClr val="404040"/>
              </a:solidFill>
            </a:endParaRPr>
          </a:p>
          <a:p>
            <a:pPr marL="285750" indent="-285750" algn="just">
              <a:spcBef>
                <a:spcPts val="0"/>
              </a:spcBef>
              <a:buSzPct val="100000"/>
              <a:buFont typeface="Arial"/>
              <a:buChar char="•"/>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il punteggio è attribuito secondo i criteri di valutazione stabiliti all’allegato B (Griglia di valutazione della prova orale)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78" name="Segnaposto testo 1"/>
          <p:cNvSpPr txBox="1"/>
          <p:nvPr>
            <p:ph type="body" sz="quarter" idx="1"/>
          </p:nvPr>
        </p:nvSpPr>
        <p:spPr>
          <a:xfrm>
            <a:off x="636997" y="474177"/>
            <a:ext cx="6205592" cy="481321"/>
          </a:xfrm>
          <a:prstGeom prst="rect">
            <a:avLst/>
          </a:prstGeom>
        </p:spPr>
        <p:txBody>
          <a:bodyPr/>
          <a:lstStyle>
            <a:lvl1pPr algn="ctr" defTabSz="685800">
              <a:spcBef>
                <a:spcPts val="0"/>
              </a:spcBef>
              <a:defRPr sz="2100">
                <a:solidFill>
                  <a:srgbClr val="00B0F0"/>
                </a:solidFill>
                <a:latin typeface="+mj-lt"/>
                <a:ea typeface="+mj-ea"/>
                <a:cs typeface="+mj-cs"/>
                <a:sym typeface="Arial"/>
              </a:defRPr>
            </a:lvl1pPr>
          </a:lstStyle>
          <a:p>
            <a:pPr/>
            <a:r>
              <a:t>La griglia di valutazione</a:t>
            </a:r>
          </a:p>
        </p:txBody>
      </p:sp>
      <p:pic>
        <p:nvPicPr>
          <p:cNvPr id="279" name="Oggetto 5" descr="Oggetto 5"/>
          <p:cNvPicPr>
            <a:picLocks noChangeAspect="1"/>
          </p:cNvPicPr>
          <p:nvPr/>
        </p:nvPicPr>
        <p:blipFill>
          <a:blip r:embed="rId2">
            <a:extLst/>
          </a:blip>
          <a:stretch>
            <a:fillRect/>
          </a:stretch>
        </p:blipFill>
        <p:spPr>
          <a:xfrm>
            <a:off x="513707" y="595900"/>
            <a:ext cx="6811768" cy="442877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82" name="Segnaposto testo 1"/>
          <p:cNvSpPr txBox="1"/>
          <p:nvPr>
            <p:ph type="body" sz="quarter" idx="1"/>
          </p:nvPr>
        </p:nvSpPr>
        <p:spPr>
          <a:xfrm>
            <a:off x="636997" y="474175"/>
            <a:ext cx="6205592" cy="851191"/>
          </a:xfrm>
          <a:prstGeom prst="rect">
            <a:avLst/>
          </a:prstGeom>
        </p:spPr>
        <p:txBody>
          <a:bodyPr/>
          <a:lstStyle/>
          <a:p>
            <a:pPr algn="ctr">
              <a:spcBef>
                <a:spcPts val="0"/>
              </a:spcBef>
              <a:defRPr sz="2600">
                <a:solidFill>
                  <a:srgbClr val="00B0F0"/>
                </a:solidFill>
                <a:latin typeface="+mj-lt"/>
                <a:ea typeface="+mj-ea"/>
                <a:cs typeface="+mj-cs"/>
                <a:sym typeface="Arial"/>
              </a:defRPr>
            </a:pPr>
            <a:r>
              <a:t>Progetto EsaBac e EsaBac-techno </a:t>
            </a:r>
          </a:p>
          <a:p>
            <a:pPr algn="ctr">
              <a:spcBef>
                <a:spcPts val="0"/>
              </a:spcBef>
              <a:defRPr sz="1400">
                <a:solidFill>
                  <a:srgbClr val="00B0F0"/>
                </a:solidFill>
                <a:latin typeface="+mj-lt"/>
                <a:ea typeface="+mj-ea"/>
                <a:cs typeface="+mj-cs"/>
                <a:sym typeface="Arial"/>
              </a:defRPr>
            </a:pPr>
            <a:r>
              <a:t>(OM 10/2020 art. 18)</a:t>
            </a:r>
          </a:p>
        </p:txBody>
      </p:sp>
      <p:sp>
        <p:nvSpPr>
          <p:cNvPr id="283" name="Segnaposto testo 2"/>
          <p:cNvSpPr/>
          <p:nvPr>
            <p:ph type="body" idx="13"/>
          </p:nvPr>
        </p:nvSpPr>
        <p:spPr>
          <a:xfrm>
            <a:off x="654049" y="1387010"/>
            <a:ext cx="6363201" cy="3093550"/>
          </a:xfrm>
          <a:prstGeom prst="rect">
            <a:avLst/>
          </a:prstGeom>
          <a:extLst>
            <a:ext uri="{C572A759-6A51-4108-AA02-DFA0A04FC94B}">
              <ma14:wrappingTextBoxFlag xmlns:ma14="http://schemas.microsoft.com/office/mac/drawingml/2011/main" val="1"/>
            </a:ext>
          </a:extLst>
        </p:spPr>
        <p:txBody>
          <a:bodyPr/>
          <a:lstStyle/>
          <a:p>
            <a:pPr algn="just">
              <a:spcBef>
                <a:spcPts val="600"/>
              </a:spcBef>
              <a:defRPr b="1" sz="1300">
                <a:solidFill>
                  <a:srgbClr val="00B0F0"/>
                </a:solidFill>
                <a:latin typeface="+mj-lt"/>
                <a:ea typeface="+mj-ea"/>
                <a:cs typeface="+mj-cs"/>
                <a:sym typeface="Arial"/>
              </a:defRPr>
            </a:pPr>
            <a:r>
              <a:t>Prove specifiche</a:t>
            </a:r>
            <a:endParaRPr u="sng">
              <a:solidFill>
                <a:srgbClr val="000000"/>
              </a:solidFill>
            </a:endParaRPr>
          </a:p>
          <a:p>
            <a:pPr algn="just">
              <a:spcBef>
                <a:spcPts val="0"/>
              </a:spcBef>
              <a:defRPr sz="1300" u="sng">
                <a:solidFill>
                  <a:srgbClr val="000000"/>
                </a:solidFill>
                <a:latin typeface="+mj-lt"/>
                <a:ea typeface="+mj-ea"/>
                <a:cs typeface="+mj-cs"/>
                <a:sym typeface="Arial"/>
              </a:defRPr>
            </a:pPr>
            <a:r>
              <a:t>Licei con progetto EsaBac</a:t>
            </a:r>
            <a:r>
              <a:rPr u="none"/>
              <a:t>:</a:t>
            </a:r>
            <a:endParaRPr>
              <a:solidFill>
                <a:srgbClr val="404040"/>
              </a:solidFill>
            </a:endParaRPr>
          </a:p>
          <a:p>
            <a:pPr algn="just">
              <a:spcBef>
                <a:spcPts val="600"/>
              </a:spcBef>
              <a:defRPr sz="1300">
                <a:solidFill>
                  <a:srgbClr val="000000"/>
                </a:solidFill>
                <a:latin typeface="+mj-lt"/>
                <a:ea typeface="+mj-ea"/>
                <a:cs typeface="+mj-cs"/>
                <a:sym typeface="Arial"/>
              </a:defRPr>
            </a:pPr>
            <a:r>
              <a:t>le prove di cui al decreto del Ministro dell’istruzione, dell’università e della ricerca 8 febbraio 2013, n. 95 </a:t>
            </a:r>
            <a:r>
              <a:rPr u="sng"/>
              <a:t>sono sostituite</a:t>
            </a:r>
            <a:r>
              <a:t> da una </a:t>
            </a:r>
            <a:r>
              <a:rPr>
                <a:solidFill>
                  <a:srgbClr val="FF0000"/>
                </a:solidFill>
              </a:rPr>
              <a:t>prova orale in </a:t>
            </a:r>
            <a:r>
              <a:rPr b="1">
                <a:solidFill>
                  <a:srgbClr val="FF0000"/>
                </a:solidFill>
              </a:rPr>
              <a:t>Lingua e letteratura francese</a:t>
            </a:r>
            <a:r>
              <a:rPr>
                <a:solidFill>
                  <a:srgbClr val="FF0000"/>
                </a:solidFill>
              </a:rPr>
              <a:t> e una prova orale che verte sulla disciplina non linguistica, </a:t>
            </a:r>
            <a:r>
              <a:rPr b="1">
                <a:solidFill>
                  <a:srgbClr val="FF0000"/>
                </a:solidFill>
              </a:rPr>
              <a:t>Storia, veicolata in francese</a:t>
            </a:r>
            <a:endParaRPr b="1">
              <a:solidFill>
                <a:srgbClr val="FF0000"/>
              </a:solidFill>
            </a:endParaRPr>
          </a:p>
          <a:p>
            <a:pPr algn="just">
              <a:spcBef>
                <a:spcPts val="0"/>
              </a:spcBef>
              <a:defRPr sz="1300" u="sng">
                <a:solidFill>
                  <a:srgbClr val="000000"/>
                </a:solidFill>
                <a:latin typeface="+mj-lt"/>
                <a:ea typeface="+mj-ea"/>
                <a:cs typeface="+mj-cs"/>
                <a:sym typeface="Arial"/>
              </a:defRPr>
            </a:pPr>
            <a:r>
              <a:t>Sezioni di istruzione tecnica ove è attivato il progetto EsaBac Techno</a:t>
            </a:r>
            <a:r>
              <a:rPr u="none"/>
              <a:t>:</a:t>
            </a:r>
            <a:endParaRPr>
              <a:solidFill>
                <a:srgbClr val="404040"/>
              </a:solidFill>
            </a:endParaRPr>
          </a:p>
          <a:p>
            <a:pPr algn="just">
              <a:spcBef>
                <a:spcPts val="600"/>
              </a:spcBef>
              <a:defRPr sz="1300">
                <a:solidFill>
                  <a:srgbClr val="000000"/>
                </a:solidFill>
                <a:latin typeface="+mj-lt"/>
                <a:ea typeface="+mj-ea"/>
                <a:cs typeface="+mj-cs"/>
                <a:sym typeface="Arial"/>
              </a:defRPr>
            </a:pPr>
            <a:r>
              <a:t>le prove di cui al decreto del Ministro dell’istruzione, dell’università e della ricerca 4 agosto 2016, n. 614 </a:t>
            </a:r>
            <a:r>
              <a:rPr u="sng"/>
              <a:t>sono sostituite </a:t>
            </a:r>
            <a:r>
              <a:t>da una </a:t>
            </a:r>
            <a:r>
              <a:rPr>
                <a:solidFill>
                  <a:srgbClr val="FF0000"/>
                </a:solidFill>
              </a:rPr>
              <a:t>prova orale in </a:t>
            </a:r>
            <a:r>
              <a:rPr b="1">
                <a:solidFill>
                  <a:srgbClr val="FF0000"/>
                </a:solidFill>
              </a:rPr>
              <a:t>Lingua, cultura e comunicazione francese</a:t>
            </a:r>
            <a:r>
              <a:rPr b="1"/>
              <a:t> </a:t>
            </a:r>
            <a:r>
              <a:rPr>
                <a:solidFill>
                  <a:srgbClr val="FF0000"/>
                </a:solidFill>
              </a:rPr>
              <a:t>e una prova orale che verte sulla disciplina non linguistica, </a:t>
            </a:r>
            <a:r>
              <a:rPr b="1">
                <a:solidFill>
                  <a:srgbClr val="FF0000"/>
                </a:solidFill>
              </a:rPr>
              <a:t>Storia, veicolata in francese</a:t>
            </a:r>
            <a:endParaRPr>
              <a:solidFill>
                <a:srgbClr val="404040"/>
              </a:solidFill>
            </a:endParaRPr>
          </a:p>
          <a:p>
            <a:pPr algn="just">
              <a:spcBef>
                <a:spcPts val="600"/>
              </a:spcBef>
              <a:defRPr sz="1300">
                <a:solidFill>
                  <a:srgbClr val="000000"/>
                </a:solidFill>
                <a:latin typeface="+mj-lt"/>
                <a:ea typeface="+mj-ea"/>
                <a:cs typeface="+mj-cs"/>
                <a:sym typeface="Arial"/>
              </a:defRPr>
            </a:pPr>
            <a:r>
              <a:t>Per l’espletamento delle prove la commissione può assegnare ai candidati un tempo aggiuntivo (rispetto alla durata complessiva indicativa di 60 minuti) ove necessario</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86" name="Segnaposto testo 1"/>
          <p:cNvSpPr txBox="1"/>
          <p:nvPr>
            <p:ph type="body" sz="quarter" idx="1"/>
          </p:nvPr>
        </p:nvSpPr>
        <p:spPr>
          <a:xfrm>
            <a:off x="636997" y="474174"/>
            <a:ext cx="6205592" cy="912836"/>
          </a:xfrm>
          <a:prstGeom prst="rect">
            <a:avLst/>
          </a:prstGeom>
        </p:spPr>
        <p:txBody>
          <a:bodyPr/>
          <a:lstStyle/>
          <a:p>
            <a:pPr algn="ctr" defTabSz="713231">
              <a:spcBef>
                <a:spcPts val="0"/>
              </a:spcBef>
              <a:defRPr sz="2027">
                <a:solidFill>
                  <a:srgbClr val="00B0F0"/>
                </a:solidFill>
                <a:latin typeface="+mj-lt"/>
                <a:ea typeface="+mj-ea"/>
                <a:cs typeface="+mj-cs"/>
                <a:sym typeface="Arial"/>
              </a:defRPr>
            </a:pPr>
            <a:r>
              <a:t>Progetto EsaBac e EsaBac-techno </a:t>
            </a:r>
          </a:p>
          <a:p>
            <a:pPr algn="ctr" defTabSz="713231">
              <a:spcBef>
                <a:spcPts val="0"/>
              </a:spcBef>
              <a:defRPr sz="1092">
                <a:solidFill>
                  <a:srgbClr val="00B0F0"/>
                </a:solidFill>
                <a:latin typeface="+mj-lt"/>
                <a:ea typeface="+mj-ea"/>
                <a:cs typeface="+mj-cs"/>
                <a:sym typeface="Arial"/>
              </a:defRPr>
            </a:pPr>
            <a:r>
              <a:t>(OM 10/2020 art. 18)</a:t>
            </a:r>
            <a:endParaRPr sz="2027"/>
          </a:p>
          <a:p>
            <a:pPr algn="ctr" defTabSz="713231">
              <a:spcBef>
                <a:spcPts val="0"/>
              </a:spcBef>
              <a:defRPr sz="2027">
                <a:solidFill>
                  <a:srgbClr val="00B0F0"/>
                </a:solidFill>
                <a:latin typeface="+mj-lt"/>
                <a:ea typeface="+mj-ea"/>
                <a:cs typeface="+mj-cs"/>
                <a:sym typeface="Arial"/>
              </a:defRPr>
            </a:pPr>
            <a:r>
              <a:t>  </a:t>
            </a:r>
          </a:p>
        </p:txBody>
      </p:sp>
      <p:sp>
        <p:nvSpPr>
          <p:cNvPr id="287" name="Segnaposto testo 2"/>
          <p:cNvSpPr/>
          <p:nvPr>
            <p:ph type="body" idx="13"/>
          </p:nvPr>
        </p:nvSpPr>
        <p:spPr>
          <a:xfrm>
            <a:off x="654049" y="1387010"/>
            <a:ext cx="6183315" cy="3093550"/>
          </a:xfrm>
          <a:prstGeom prst="rect">
            <a:avLst/>
          </a:prstGeom>
          <a:extLst>
            <a:ext uri="{C572A759-6A51-4108-AA02-DFA0A04FC94B}">
              <ma14:wrappingTextBoxFlag xmlns:ma14="http://schemas.microsoft.com/office/mac/drawingml/2011/main" val="1"/>
            </a:ext>
          </a:extLst>
        </p:spPr>
        <p:txBody>
          <a:bodyPr/>
          <a:lstStyle/>
          <a:p>
            <a:pPr algn="just">
              <a:spcBef>
                <a:spcPts val="0"/>
              </a:spcBef>
              <a:defRPr b="1" sz="1400">
                <a:solidFill>
                  <a:srgbClr val="00B0F0"/>
                </a:solidFill>
                <a:latin typeface="+mj-lt"/>
                <a:ea typeface="+mj-ea"/>
                <a:cs typeface="+mj-cs"/>
                <a:sym typeface="Arial"/>
              </a:defRPr>
            </a:pPr>
            <a:r>
              <a:t>Valutazione delle prove specifiche</a:t>
            </a:r>
            <a:endParaRPr u="sng">
              <a:solidFill>
                <a:srgbClr val="000000"/>
              </a:solidFill>
            </a:endParaRPr>
          </a:p>
          <a:p>
            <a:pPr algn="just">
              <a:spcBef>
                <a:spcPts val="0"/>
              </a:spcBef>
              <a:defRPr sz="1400" u="sng">
                <a:solidFill>
                  <a:srgbClr val="000000"/>
                </a:solidFill>
                <a:latin typeface="+mj-lt"/>
                <a:ea typeface="+mj-ea"/>
                <a:cs typeface="+mj-cs"/>
                <a:sym typeface="Arial"/>
              </a:defRPr>
            </a:pPr>
          </a:p>
          <a:p>
            <a:pPr algn="just">
              <a:spcBef>
                <a:spcPts val="0"/>
              </a:spcBef>
              <a:defRPr b="1" sz="1400">
                <a:solidFill>
                  <a:srgbClr val="FF0000"/>
                </a:solidFill>
                <a:latin typeface="+mj-lt"/>
                <a:ea typeface="+mj-ea"/>
                <a:cs typeface="+mj-cs"/>
                <a:sym typeface="Arial"/>
              </a:defRPr>
            </a:pPr>
            <a:r>
              <a:t>Ai soli fini del Baccalaureat</a:t>
            </a:r>
            <a:r>
              <a:rPr b="0"/>
              <a:t>,</a:t>
            </a:r>
            <a:r>
              <a:rPr b="0">
                <a:solidFill>
                  <a:srgbClr val="000000"/>
                </a:solidFill>
              </a:rPr>
              <a:t> la commissione esprime </a:t>
            </a:r>
            <a:r>
              <a:t>in ventesimi </a:t>
            </a:r>
            <a:r>
              <a:rPr b="0">
                <a:solidFill>
                  <a:srgbClr val="000000"/>
                </a:solidFill>
              </a:rPr>
              <a:t>il punteggio per </a:t>
            </a:r>
            <a:r>
              <a:t>ciascuna delle due predette prove</a:t>
            </a:r>
            <a:r>
              <a:rPr>
                <a:solidFill>
                  <a:srgbClr val="000000"/>
                </a:solidFill>
              </a:rPr>
              <a:t> </a:t>
            </a:r>
            <a:r>
              <a:rPr b="0">
                <a:solidFill>
                  <a:srgbClr val="000000"/>
                </a:solidFill>
              </a:rPr>
              <a:t>orali. Il </a:t>
            </a:r>
            <a:r>
              <a:rPr>
                <a:solidFill>
                  <a:srgbClr val="000000"/>
                </a:solidFill>
              </a:rPr>
              <a:t>punteggio globale</a:t>
            </a:r>
            <a:r>
              <a:rPr b="0">
                <a:solidFill>
                  <a:srgbClr val="000000"/>
                </a:solidFill>
              </a:rPr>
              <a:t> dell’esame EsaBac o EsaBac Techno risulta dalla </a:t>
            </a:r>
            <a:r>
              <a:rPr>
                <a:solidFill>
                  <a:srgbClr val="000000"/>
                </a:solidFill>
              </a:rPr>
              <a:t>media aritmetica dei voti ottenuti nelle specifiche prove orali</a:t>
            </a:r>
            <a:r>
              <a:rPr b="0">
                <a:solidFill>
                  <a:srgbClr val="000000"/>
                </a:solidFill>
              </a:rPr>
              <a:t>.</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Per il rilascio dei relativi diplomi, il candidato deve aver avuto nei relativi esami un punteggio complessivo almeno pari a </a:t>
            </a:r>
            <a:r>
              <a:rPr b="1"/>
              <a:t>12/20</a:t>
            </a:r>
            <a:r>
              <a:t>, che costituisce la </a:t>
            </a:r>
            <a:r>
              <a:rPr b="1"/>
              <a:t>soglia della sufficienza</a:t>
            </a:r>
            <a:endParaRPr>
              <a:solidFill>
                <a:srgbClr val="404040"/>
              </a:solidFill>
            </a:endParaRPr>
          </a:p>
          <a:p>
            <a:pPr algn="just">
              <a:spcBef>
                <a:spcPts val="0"/>
              </a:spcBef>
              <a:defRPr b="1" sz="1400">
                <a:solidFill>
                  <a:srgbClr val="000000"/>
                </a:solidFill>
                <a:latin typeface="+mj-lt"/>
                <a:ea typeface="+mj-ea"/>
                <a:cs typeface="+mj-cs"/>
                <a:sym typeface="Arial"/>
              </a:defRPr>
            </a:pPr>
          </a:p>
          <a:p>
            <a:pPr algn="just">
              <a:spcBef>
                <a:spcPts val="0"/>
              </a:spcBef>
              <a:defRPr b="1" sz="1400">
                <a:solidFill>
                  <a:srgbClr val="000000"/>
                </a:solidFill>
                <a:latin typeface="+mj-lt"/>
                <a:ea typeface="+mj-ea"/>
                <a:cs typeface="+mj-cs"/>
                <a:sym typeface="Arial"/>
              </a:defRPr>
            </a:pPr>
            <a:r>
              <a:t>Della valutazione delle due prove orali</a:t>
            </a:r>
            <a:r>
              <a:rPr b="0"/>
              <a:t> di cui ai commi 1 e 2 </a:t>
            </a:r>
            <a:r>
              <a:t>si tiene conto nell’ambito della valutazione generale del colloquio</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18" name="Segnaposto testo 1"/>
          <p:cNvSpPr txBox="1"/>
          <p:nvPr>
            <p:ph type="body" sz="quarter" idx="1"/>
          </p:nvPr>
        </p:nvSpPr>
        <p:spPr>
          <a:xfrm>
            <a:off x="653957" y="474176"/>
            <a:ext cx="5649915"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Esame di Stato 2019/2020</a:t>
            </a:r>
          </a:p>
        </p:txBody>
      </p:sp>
      <p:sp>
        <p:nvSpPr>
          <p:cNvPr id="219" name="Segnaposto testo 2"/>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lgn="ctr">
              <a:spcBef>
                <a:spcPts val="0"/>
              </a:spcBef>
              <a:defRPr b="1" sz="2000">
                <a:solidFill>
                  <a:srgbClr val="00B0F0"/>
                </a:solidFill>
                <a:latin typeface="+mj-lt"/>
                <a:ea typeface="+mj-ea"/>
                <a:cs typeface="+mj-cs"/>
                <a:sym typeface="Arial"/>
              </a:defRPr>
            </a:pPr>
            <a:r>
              <a:t>Riferimenti normativi:</a:t>
            </a:r>
            <a:endParaRPr>
              <a:solidFill>
                <a:srgbClr val="404040"/>
              </a:solidFill>
            </a:endParaRPr>
          </a:p>
          <a:p>
            <a:pPr algn="ctr">
              <a:spcBef>
                <a:spcPts val="0"/>
              </a:spcBef>
              <a:defRPr b="1" sz="2000">
                <a:solidFill>
                  <a:srgbClr val="00B0F0"/>
                </a:solidFill>
                <a:latin typeface="+mj-lt"/>
                <a:ea typeface="+mj-ea"/>
                <a:cs typeface="+mj-cs"/>
                <a:sym typeface="Arial"/>
              </a:defRPr>
            </a:pPr>
          </a:p>
          <a:p>
            <a:pPr marL="285750" indent="-285750">
              <a:lnSpc>
                <a:spcPct val="150000"/>
              </a:lnSpc>
              <a:spcBef>
                <a:spcPts val="0"/>
              </a:spcBef>
              <a:buSzPct val="100000"/>
              <a:buFont typeface="Arial"/>
              <a:buChar char="•"/>
              <a:defRPr sz="1400">
                <a:solidFill>
                  <a:srgbClr val="000000"/>
                </a:solidFill>
                <a:latin typeface="+mj-lt"/>
                <a:ea typeface="+mj-ea"/>
                <a:cs typeface="+mj-cs"/>
                <a:sym typeface="Arial"/>
              </a:defRPr>
            </a:pPr>
            <a:r>
              <a:t>Decreto Legislativo 13 aprile 2017, n.62 (nell’OM 10 «decreto  legislativo»)</a:t>
            </a:r>
            <a:endParaRPr>
              <a:solidFill>
                <a:srgbClr val="404040"/>
              </a:solidFill>
            </a:endParaRPr>
          </a:p>
          <a:p>
            <a:pPr marL="285750" indent="-285750">
              <a:lnSpc>
                <a:spcPct val="150000"/>
              </a:lnSpc>
              <a:spcBef>
                <a:spcPts val="0"/>
              </a:spcBef>
              <a:buSzPct val="100000"/>
              <a:buFont typeface="Arial"/>
              <a:buChar char="•"/>
              <a:defRPr sz="1400">
                <a:solidFill>
                  <a:srgbClr val="000000"/>
                </a:solidFill>
                <a:latin typeface="+mj-lt"/>
                <a:ea typeface="+mj-ea"/>
                <a:cs typeface="+mj-cs"/>
                <a:sym typeface="Arial"/>
              </a:defRPr>
            </a:pPr>
            <a:r>
              <a:t>DM 30 gennaio 2020  n. 28 (nell’OM 10 «decreto materie»)</a:t>
            </a:r>
            <a:endParaRPr>
              <a:solidFill>
                <a:srgbClr val="404040"/>
              </a:solidFill>
            </a:endParaRPr>
          </a:p>
          <a:p>
            <a:pPr marL="285750" indent="-285750">
              <a:lnSpc>
                <a:spcPct val="150000"/>
              </a:lnSpc>
              <a:spcBef>
                <a:spcPts val="0"/>
              </a:spcBef>
              <a:buSzPct val="100000"/>
              <a:buFont typeface="Arial"/>
              <a:buChar char="•"/>
              <a:defRPr sz="1400">
                <a:solidFill>
                  <a:srgbClr val="000000"/>
                </a:solidFill>
                <a:latin typeface="+mj-lt"/>
                <a:ea typeface="+mj-ea"/>
                <a:cs typeface="+mj-cs"/>
                <a:sym typeface="Arial"/>
              </a:defRPr>
            </a:pPr>
            <a:r>
              <a:t>Decreto-legge 8 aprile 2020 n. 22 (nell’OM 10 «decreto legge»)</a:t>
            </a:r>
            <a:endParaRPr>
              <a:solidFill>
                <a:srgbClr val="404040"/>
              </a:solidFill>
            </a:endParaRPr>
          </a:p>
          <a:p>
            <a:pPr lvl="1" marL="285750" indent="-285750">
              <a:lnSpc>
                <a:spcPct val="150000"/>
              </a:lnSpc>
              <a:spcBef>
                <a:spcPts val="0"/>
              </a:spcBef>
              <a:buClrTx/>
              <a:buFont typeface="Arial"/>
              <a:buChar char="•"/>
              <a:defRPr sz="1400">
                <a:solidFill>
                  <a:srgbClr val="000000"/>
                </a:solidFill>
                <a:latin typeface="+mj-lt"/>
                <a:ea typeface="+mj-ea"/>
                <a:cs typeface="+mj-cs"/>
                <a:sym typeface="Arial"/>
              </a:defRPr>
            </a:pPr>
            <a:r>
              <a:t>OM 17 aprile 2020, n. 197 (Costituzione e nomina delle commissioni)</a:t>
            </a:r>
            <a:endParaRPr>
              <a:solidFill>
                <a:srgbClr val="999999"/>
              </a:solidFill>
            </a:endParaRPr>
          </a:p>
          <a:p>
            <a:pPr marL="285750" indent="-285750">
              <a:lnSpc>
                <a:spcPct val="150000"/>
              </a:lnSpc>
              <a:spcBef>
                <a:spcPts val="0"/>
              </a:spcBef>
              <a:buSzPct val="100000"/>
              <a:buFont typeface="Arial"/>
              <a:buChar char="•"/>
              <a:defRPr sz="1400">
                <a:solidFill>
                  <a:srgbClr val="000000"/>
                </a:solidFill>
                <a:latin typeface="+mj-lt"/>
                <a:ea typeface="+mj-ea"/>
                <a:cs typeface="+mj-cs"/>
                <a:sym typeface="Arial"/>
              </a:defRPr>
            </a:pPr>
            <a:r>
              <a:t>OM 16 maggio 2020 n. 10 (Ordinanza concernente gli esami di Stato nel secondo ciclo di istruzione)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90" name="Segnaposto testo 1"/>
          <p:cNvSpPr txBox="1"/>
          <p:nvPr>
            <p:ph type="body" sz="quarter" idx="1"/>
          </p:nvPr>
        </p:nvSpPr>
        <p:spPr>
          <a:xfrm>
            <a:off x="636997" y="474174"/>
            <a:ext cx="6205592" cy="912836"/>
          </a:xfrm>
          <a:prstGeom prst="rect">
            <a:avLst/>
          </a:prstGeom>
        </p:spPr>
        <p:txBody>
          <a:bodyPr/>
          <a:lstStyle/>
          <a:p>
            <a:pPr algn="ctr">
              <a:spcBef>
                <a:spcPts val="0"/>
              </a:spcBef>
              <a:defRPr sz="2600">
                <a:solidFill>
                  <a:srgbClr val="00B0F0"/>
                </a:solidFill>
                <a:latin typeface="+mj-lt"/>
                <a:ea typeface="+mj-ea"/>
                <a:cs typeface="+mj-cs"/>
                <a:sym typeface="Arial"/>
              </a:defRPr>
            </a:pPr>
            <a:r>
              <a:t>Percorsi a opzione internazionale </a:t>
            </a:r>
          </a:p>
          <a:p>
            <a:pPr algn="ctr">
              <a:spcBef>
                <a:spcPts val="0"/>
              </a:spcBef>
              <a:defRPr sz="1400">
                <a:solidFill>
                  <a:srgbClr val="00B0F0"/>
                </a:solidFill>
                <a:latin typeface="+mj-lt"/>
                <a:ea typeface="+mj-ea"/>
                <a:cs typeface="+mj-cs"/>
                <a:sym typeface="Arial"/>
              </a:defRPr>
            </a:pPr>
            <a:r>
              <a:t>(OM 10/2020 art. 18)</a:t>
            </a:r>
          </a:p>
        </p:txBody>
      </p:sp>
      <p:sp>
        <p:nvSpPr>
          <p:cNvPr id="291" name="Segnaposto testo 2"/>
          <p:cNvSpPr/>
          <p:nvPr>
            <p:ph type="body" idx="13"/>
          </p:nvPr>
        </p:nvSpPr>
        <p:spPr>
          <a:xfrm>
            <a:off x="654049" y="1387010"/>
            <a:ext cx="6183315" cy="3174717"/>
          </a:xfrm>
          <a:prstGeom prst="rect">
            <a:avLst/>
          </a:prstGeom>
          <a:extLst>
            <a:ext uri="{C572A759-6A51-4108-AA02-DFA0A04FC94B}">
              <ma14:wrappingTextBoxFlag xmlns:ma14="http://schemas.microsoft.com/office/mac/drawingml/2011/main" val="1"/>
            </a:ext>
          </a:extLst>
        </p:spPr>
        <p:txBody>
          <a:bodyPr/>
          <a:lstStyle/>
          <a:p>
            <a:pPr algn="just">
              <a:spcBef>
                <a:spcPts val="600"/>
              </a:spcBef>
              <a:defRPr b="1" sz="1400">
                <a:solidFill>
                  <a:srgbClr val="00B0F0"/>
                </a:solidFill>
                <a:latin typeface="+mj-lt"/>
                <a:ea typeface="+mj-ea"/>
                <a:cs typeface="+mj-cs"/>
                <a:sym typeface="Arial"/>
              </a:defRPr>
            </a:pPr>
            <a:r>
              <a:t>Prova specifica</a:t>
            </a:r>
            <a:endParaRPr>
              <a:solidFill>
                <a:srgbClr val="000000"/>
              </a:solidFill>
            </a:endParaRPr>
          </a:p>
          <a:p>
            <a:pPr algn="just">
              <a:spcBef>
                <a:spcPts val="600"/>
              </a:spcBef>
              <a:defRPr sz="1400">
                <a:solidFill>
                  <a:srgbClr val="000000"/>
                </a:solidFill>
                <a:latin typeface="+mj-lt"/>
                <a:ea typeface="+mj-ea"/>
                <a:cs typeface="+mj-cs"/>
                <a:sym typeface="Arial"/>
              </a:defRPr>
            </a:pPr>
            <a:r>
              <a:t>I candidati delle sezioni dei percorsi con opzione internazionale cinese, spagnola e tedesca sostengono </a:t>
            </a:r>
            <a:r>
              <a:rPr b="1"/>
              <a:t>una prova orale</a:t>
            </a:r>
            <a:r>
              <a:t> </a:t>
            </a:r>
            <a:r>
              <a:rPr b="1"/>
              <a:t>sulle relative lingue e letterature </a:t>
            </a:r>
            <a:r>
              <a:t>e </a:t>
            </a:r>
            <a:r>
              <a:rPr b="1"/>
              <a:t>sulla disciplina non linguistica, Storia</a:t>
            </a:r>
            <a:r>
              <a:t>, veicolata nella relativa lingua straniera</a:t>
            </a:r>
          </a:p>
          <a:p>
            <a:pPr algn="just">
              <a:spcBef>
                <a:spcPts val="600"/>
              </a:spcBef>
              <a:defRPr sz="1400">
                <a:solidFill>
                  <a:srgbClr val="000000"/>
                </a:solidFill>
                <a:latin typeface="+mj-lt"/>
                <a:ea typeface="+mj-ea"/>
                <a:cs typeface="+mj-cs"/>
                <a:sym typeface="Arial"/>
              </a:defRPr>
            </a:pPr>
            <a:r>
              <a:t>La suddetta prova accerta le competenze comunicative e argomentative maturate nello studio di Lingua e letteratura nonché la capacità di esposizione di una tematica storica in lingua straniera</a:t>
            </a:r>
          </a:p>
          <a:p>
            <a:pPr algn="just">
              <a:spcBef>
                <a:spcPts val="600"/>
              </a:spcBef>
              <a:defRPr sz="1400">
                <a:solidFill>
                  <a:srgbClr val="000000"/>
                </a:solidFill>
                <a:latin typeface="+mj-lt"/>
                <a:ea typeface="+mj-ea"/>
                <a:cs typeface="+mj-cs"/>
                <a:sym typeface="Arial"/>
              </a:defRPr>
            </a:pPr>
            <a:r>
              <a:t>Per l’espletamento delle prove la commissione può assegnare ai candidati un tempo aggiuntivo (rispetto alla durata complessiva indicativa di 60 minuti) ove necessario</a:t>
            </a:r>
          </a:p>
          <a:p>
            <a:pPr algn="just">
              <a:spcBef>
                <a:spcPts val="600"/>
              </a:spcBef>
              <a:defRPr sz="1400">
                <a:solidFill>
                  <a:srgbClr val="000000"/>
                </a:solidFill>
                <a:latin typeface="+mj-lt"/>
                <a:ea typeface="+mj-ea"/>
                <a:cs typeface="+mj-cs"/>
                <a:sym typeface="Arial"/>
              </a:defRPr>
            </a:pPr>
            <a:r>
              <a:t>Della valutazione della suddetta prova orale </a:t>
            </a:r>
            <a:r>
              <a:rPr b="1"/>
              <a:t>si tiene conto </a:t>
            </a:r>
            <a:r>
              <a:t>nell’ambito della </a:t>
            </a:r>
            <a:r>
              <a:rPr b="1"/>
              <a:t>valutazione generale del colloquio</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94" name="Segnaposto testo 1"/>
          <p:cNvSpPr txBox="1"/>
          <p:nvPr>
            <p:ph type="body" sz="quarter" idx="1"/>
          </p:nvPr>
        </p:nvSpPr>
        <p:spPr>
          <a:xfrm>
            <a:off x="636997" y="474174"/>
            <a:ext cx="6205592" cy="912836"/>
          </a:xfrm>
          <a:prstGeom prst="rect">
            <a:avLst/>
          </a:prstGeom>
        </p:spPr>
        <p:txBody>
          <a:bodyPr/>
          <a:lstStyle/>
          <a:p>
            <a:pPr algn="ctr">
              <a:spcBef>
                <a:spcPts val="0"/>
              </a:spcBef>
              <a:defRPr sz="2800">
                <a:solidFill>
                  <a:srgbClr val="00B0F0"/>
                </a:solidFill>
                <a:latin typeface="+mj-lt"/>
                <a:ea typeface="+mj-ea"/>
                <a:cs typeface="+mj-cs"/>
                <a:sym typeface="Arial"/>
              </a:defRPr>
            </a:pPr>
            <a:r>
              <a:t>Esame dei candidati con disabilità</a:t>
            </a:r>
          </a:p>
          <a:p>
            <a:pPr algn="ctr">
              <a:spcBef>
                <a:spcPts val="0"/>
              </a:spcBef>
              <a:defRPr sz="1400">
                <a:solidFill>
                  <a:srgbClr val="00B0F0"/>
                </a:solidFill>
                <a:latin typeface="+mj-lt"/>
                <a:ea typeface="+mj-ea"/>
                <a:cs typeface="+mj-cs"/>
                <a:sym typeface="Arial"/>
              </a:defRPr>
            </a:pPr>
            <a:r>
              <a:t>(OM 10/2020 art. 19)</a:t>
            </a:r>
          </a:p>
        </p:txBody>
      </p:sp>
      <p:sp>
        <p:nvSpPr>
          <p:cNvPr id="295" name="Segnaposto testo 2"/>
          <p:cNvSpPr/>
          <p:nvPr>
            <p:ph type="body" idx="13"/>
          </p:nvPr>
        </p:nvSpPr>
        <p:spPr>
          <a:xfrm>
            <a:off x="654049" y="1387010"/>
            <a:ext cx="6183315" cy="3174717"/>
          </a:xfrm>
          <a:prstGeom prst="rect">
            <a:avLst/>
          </a:prstGeom>
          <a:extLst>
            <a:ext uri="{C572A759-6A51-4108-AA02-DFA0A04FC94B}">
              <ma14:wrappingTextBoxFlag xmlns:ma14="http://schemas.microsoft.com/office/mac/drawingml/2011/main" val="1"/>
            </a:ext>
          </a:extLst>
        </p:spPr>
        <p:txBody>
          <a:bodyPr/>
          <a:lstStyle/>
          <a:p>
            <a:pPr algn="just">
              <a:spcBef>
                <a:spcPts val="0"/>
              </a:spcBef>
              <a:defRPr b="1" sz="1400">
                <a:solidFill>
                  <a:srgbClr val="00B0F0"/>
                </a:solidFill>
                <a:latin typeface="+mj-lt"/>
                <a:ea typeface="+mj-ea"/>
                <a:cs typeface="+mj-cs"/>
                <a:sym typeface="Arial"/>
              </a:defRPr>
            </a:pPr>
            <a:r>
              <a:t>Eventuale svolgimento dell’esame in modalità telematica</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L’articolo 19 comma 2 prevede che </a:t>
            </a:r>
            <a:r>
              <a:rPr u="sng">
                <a:solidFill>
                  <a:srgbClr val="FF0000"/>
                </a:solidFill>
              </a:rPr>
              <a:t>il consiglio di classe</a:t>
            </a:r>
            <a:r>
              <a:rPr>
                <a:solidFill>
                  <a:srgbClr val="FF0000"/>
                </a:solidFill>
              </a:rPr>
              <a:t> acquisisca elementi, </a:t>
            </a:r>
            <a:r>
              <a:rPr u="sng">
                <a:solidFill>
                  <a:srgbClr val="FF0000"/>
                </a:solidFill>
              </a:rPr>
              <a:t>sentita la famiglia</a:t>
            </a:r>
            <a:r>
              <a:rPr>
                <a:solidFill>
                  <a:srgbClr val="FF0000"/>
                </a:solidFill>
              </a:rPr>
              <a:t>, per stabilire </a:t>
            </a:r>
            <a:r>
              <a:rPr u="sng">
                <a:solidFill>
                  <a:srgbClr val="FF0000"/>
                </a:solidFill>
              </a:rPr>
              <a:t>per quali studenti sia necessario provvedere, in ragione del PEI</a:t>
            </a:r>
            <a:r>
              <a:rPr>
                <a:solidFill>
                  <a:srgbClr val="FF0000"/>
                </a:solidFill>
              </a:rPr>
              <a:t>,</a:t>
            </a:r>
            <a:r>
              <a:t> </a:t>
            </a:r>
            <a:r>
              <a:rPr>
                <a:solidFill>
                  <a:srgbClr val="FF0000"/>
                </a:solidFill>
              </a:rPr>
              <a:t>allo svolgimento dell’esame </a:t>
            </a:r>
            <a:r>
              <a:rPr u="sng">
                <a:solidFill>
                  <a:srgbClr val="FF0000"/>
                </a:solidFill>
              </a:rPr>
              <a:t>in modalità telematica</a:t>
            </a:r>
            <a:r>
              <a:rPr>
                <a:solidFill>
                  <a:srgbClr val="FF0000"/>
                </a:solidFill>
              </a:rPr>
              <a:t> </a:t>
            </a:r>
            <a:r>
              <a:t>ai sensi dell’articolo 7, qualora l’esame in presenza, anche per effetto dell’applicazione delle misure sanitarie di sicurezza, risultasse inopportuno o di difficile attuazione. </a:t>
            </a: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In caso di esigenze sopravvenute </a:t>
            </a:r>
            <a:r>
              <a:rPr u="sng"/>
              <a:t>dopo l’insediamento della commissione </a:t>
            </a:r>
            <a:r>
              <a:t>con la riunione plenaria, all’attuazione del presente comma provvede </a:t>
            </a:r>
            <a:r>
              <a:rPr u="sng"/>
              <a:t>il presidente</a:t>
            </a:r>
            <a:r>
              <a:t>, sentita la sottocommissione.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98" name="Segnaposto testo 1"/>
          <p:cNvSpPr txBox="1"/>
          <p:nvPr>
            <p:ph type="body" sz="quarter" idx="1"/>
          </p:nvPr>
        </p:nvSpPr>
        <p:spPr>
          <a:xfrm>
            <a:off x="636997" y="474174"/>
            <a:ext cx="6205592" cy="912836"/>
          </a:xfrm>
          <a:prstGeom prst="rect">
            <a:avLst/>
          </a:prstGeom>
        </p:spPr>
        <p:txBody>
          <a:bodyPr/>
          <a:lstStyle/>
          <a:p>
            <a:pPr algn="ctr">
              <a:spcBef>
                <a:spcPts val="0"/>
              </a:spcBef>
              <a:defRPr sz="2800">
                <a:solidFill>
                  <a:srgbClr val="00B0F0"/>
                </a:solidFill>
                <a:latin typeface="+mj-lt"/>
                <a:ea typeface="+mj-ea"/>
                <a:cs typeface="+mj-cs"/>
                <a:sym typeface="Arial"/>
              </a:defRPr>
            </a:pPr>
            <a:r>
              <a:t>Esame dei candidati con disabilità</a:t>
            </a:r>
          </a:p>
          <a:p>
            <a:pPr algn="ctr">
              <a:spcBef>
                <a:spcPts val="0"/>
              </a:spcBef>
              <a:defRPr sz="1400">
                <a:solidFill>
                  <a:srgbClr val="00B0F0"/>
                </a:solidFill>
                <a:latin typeface="+mj-lt"/>
                <a:ea typeface="+mj-ea"/>
                <a:cs typeface="+mj-cs"/>
                <a:sym typeface="Arial"/>
              </a:defRPr>
            </a:pPr>
            <a:r>
              <a:t>(OM 10/2020 art. 19)</a:t>
            </a:r>
          </a:p>
        </p:txBody>
      </p:sp>
      <p:sp>
        <p:nvSpPr>
          <p:cNvPr id="299" name="Segnaposto testo 2"/>
          <p:cNvSpPr/>
          <p:nvPr>
            <p:ph type="body" idx="13"/>
          </p:nvPr>
        </p:nvSpPr>
        <p:spPr>
          <a:xfrm>
            <a:off x="654049" y="1387010"/>
            <a:ext cx="6183315" cy="3174717"/>
          </a:xfrm>
          <a:prstGeom prst="rect">
            <a:avLst/>
          </a:prstGeom>
          <a:extLst>
            <a:ext uri="{C572A759-6A51-4108-AA02-DFA0A04FC94B}">
              <ma14:wrappingTextBoxFlag xmlns:ma14="http://schemas.microsoft.com/office/mac/drawingml/2011/main" val="1"/>
            </a:ext>
          </a:extLst>
        </p:spPr>
        <p:txBody>
          <a:bodyPr/>
          <a:lstStyle/>
          <a:p>
            <a:pPr algn="just">
              <a:spcBef>
                <a:spcPts val="0"/>
              </a:spcBef>
              <a:defRPr sz="1400">
                <a:solidFill>
                  <a:srgbClr val="000000"/>
                </a:solidFill>
                <a:latin typeface="+mj-lt"/>
                <a:ea typeface="+mj-ea"/>
                <a:cs typeface="+mj-cs"/>
                <a:sym typeface="Arial"/>
              </a:defRPr>
            </a:pPr>
            <a:r>
              <a:t>La tipologia della prova d’esame è </a:t>
            </a:r>
            <a:r>
              <a:rPr u="sng">
                <a:solidFill>
                  <a:srgbClr val="FF0000"/>
                </a:solidFill>
              </a:rPr>
              <a:t>coerente</a:t>
            </a:r>
            <a:r>
              <a:rPr>
                <a:solidFill>
                  <a:srgbClr val="FF0000"/>
                </a:solidFill>
              </a:rPr>
              <a:t> con </a:t>
            </a:r>
            <a:r>
              <a:t>quanto previsto all’interno del piano educativo individualizzato </a:t>
            </a:r>
            <a:r>
              <a:rPr>
                <a:solidFill>
                  <a:srgbClr val="FF0000"/>
                </a:solidFill>
              </a:rPr>
              <a:t>(</a:t>
            </a:r>
            <a:r>
              <a:rPr u="sng">
                <a:solidFill>
                  <a:srgbClr val="FF0000"/>
                </a:solidFill>
              </a:rPr>
              <a:t>PEI</a:t>
            </a:r>
            <a:r>
              <a:rPr>
                <a:solidFill>
                  <a:srgbClr val="FF0000"/>
                </a:solidFill>
              </a:rPr>
              <a:t>).</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Le commissioni correlano, ove necessario, al PEI gli indicatori della griglia di valutazione in caso di prova equipollente, attraverso la </a:t>
            </a:r>
            <a:r>
              <a:rPr u="sng"/>
              <a:t>formulazione di specifici descrittori</a:t>
            </a: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02" name="Segnaposto testo 1"/>
          <p:cNvSpPr txBox="1"/>
          <p:nvPr>
            <p:ph type="body" sz="quarter" idx="1"/>
          </p:nvPr>
        </p:nvSpPr>
        <p:spPr>
          <a:xfrm>
            <a:off x="636997" y="474174"/>
            <a:ext cx="6205592" cy="912836"/>
          </a:xfrm>
          <a:prstGeom prst="rect">
            <a:avLst/>
          </a:prstGeom>
        </p:spPr>
        <p:txBody>
          <a:bodyPr/>
          <a:lstStyle/>
          <a:p>
            <a:pPr algn="ctr">
              <a:spcBef>
                <a:spcPts val="0"/>
              </a:spcBef>
              <a:defRPr sz="2800">
                <a:solidFill>
                  <a:srgbClr val="00B0F0"/>
                </a:solidFill>
                <a:latin typeface="+mj-lt"/>
                <a:ea typeface="+mj-ea"/>
                <a:cs typeface="+mj-cs"/>
                <a:sym typeface="Arial"/>
              </a:defRPr>
            </a:pPr>
            <a:r>
              <a:t>Esame dei candidati con DSA</a:t>
            </a:r>
          </a:p>
          <a:p>
            <a:pPr algn="ctr">
              <a:spcBef>
                <a:spcPts val="0"/>
              </a:spcBef>
              <a:defRPr sz="1400">
                <a:solidFill>
                  <a:srgbClr val="00B0F0"/>
                </a:solidFill>
                <a:latin typeface="+mj-lt"/>
                <a:ea typeface="+mj-ea"/>
                <a:cs typeface="+mj-cs"/>
                <a:sym typeface="Arial"/>
              </a:defRPr>
            </a:pPr>
            <a:r>
              <a:t>(OM 10/2020 art. 20)</a:t>
            </a:r>
          </a:p>
        </p:txBody>
      </p:sp>
      <p:sp>
        <p:nvSpPr>
          <p:cNvPr id="303" name="Segnaposto testo 2"/>
          <p:cNvSpPr/>
          <p:nvPr>
            <p:ph type="body" idx="13"/>
          </p:nvPr>
        </p:nvSpPr>
        <p:spPr>
          <a:xfrm>
            <a:off x="654049" y="1387010"/>
            <a:ext cx="6183315" cy="3174717"/>
          </a:xfrm>
          <a:prstGeom prst="rect">
            <a:avLst/>
          </a:prstGeom>
          <a:extLst>
            <a:ext uri="{C572A759-6A51-4108-AA02-DFA0A04FC94B}">
              <ma14:wrappingTextBoxFlag xmlns:ma14="http://schemas.microsoft.com/office/mac/drawingml/2011/main" val="1"/>
            </a:ext>
          </a:extLst>
        </p:spPr>
        <p:txBody>
          <a:bodyPr/>
          <a:lstStyle/>
          <a:p>
            <a:pPr algn="just">
              <a:spcBef>
                <a:spcPts val="0"/>
              </a:spcBef>
              <a:defRPr sz="1400">
                <a:solidFill>
                  <a:srgbClr val="000000"/>
                </a:solidFill>
                <a:latin typeface="+mj-lt"/>
                <a:ea typeface="+mj-ea"/>
                <a:cs typeface="+mj-cs"/>
                <a:sym typeface="Arial"/>
              </a:defRPr>
            </a:pPr>
            <a:r>
              <a:t>Gli studenti con disturbo specifico di apprendimento (DSA) certificato sostengono l’esame di Stato </a:t>
            </a:r>
            <a:r>
              <a:rPr u="sng"/>
              <a:t>sulla base d</a:t>
            </a:r>
            <a:r>
              <a:t>el piano didattico personalizzato (</a:t>
            </a:r>
            <a:r>
              <a:rPr u="sng"/>
              <a:t>PDP</a:t>
            </a:r>
            <a:r>
              <a:t>).</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Le </a:t>
            </a:r>
            <a:r>
              <a:rPr u="sng"/>
              <a:t>modalità di svolgimento </a:t>
            </a:r>
            <a:r>
              <a:t>della prova d’esame sono individuate </a:t>
            </a:r>
            <a:r>
              <a:rPr u="sng"/>
              <a:t>sulla base del PDP</a:t>
            </a:r>
            <a:r>
              <a:t> e di tutti gli </a:t>
            </a:r>
            <a:r>
              <a:rPr u="sng"/>
              <a:t>elementi </a:t>
            </a:r>
            <a:r>
              <a:t>conoscitivi forniti dal consiglio di classe.</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Le commissioni correlano, ove necessario, al PDP gli indicatori della griglia di valutazione, attraverso la </a:t>
            </a:r>
            <a:r>
              <a:rPr u="sng"/>
              <a:t>formulazione di specifici descrittori</a:t>
            </a:r>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06" name="Segnaposto testo 1"/>
          <p:cNvSpPr txBox="1"/>
          <p:nvPr>
            <p:ph type="body" sz="quarter" idx="1"/>
          </p:nvPr>
        </p:nvSpPr>
        <p:spPr>
          <a:xfrm>
            <a:off x="636997" y="474175"/>
            <a:ext cx="6205592" cy="686805"/>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Riflessioni sul colloquio</a:t>
            </a:r>
          </a:p>
        </p:txBody>
      </p:sp>
      <p:sp>
        <p:nvSpPr>
          <p:cNvPr id="307" name="Segnaposto testo 2"/>
          <p:cNvSpPr/>
          <p:nvPr>
            <p:ph type="body" idx="13"/>
          </p:nvPr>
        </p:nvSpPr>
        <p:spPr>
          <a:xfrm>
            <a:off x="654049" y="1171254"/>
            <a:ext cx="6183315" cy="3390474"/>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sz="1400">
                <a:solidFill>
                  <a:srgbClr val="00B0F0"/>
                </a:solidFill>
                <a:latin typeface="+mj-lt"/>
                <a:ea typeface="+mj-ea"/>
                <a:cs typeface="+mj-cs"/>
                <a:sym typeface="Arial"/>
              </a:defRPr>
            </a:pPr>
            <a:r>
              <a:t>Per la scelta dei materiali, le tipologie sono le stesse dello scorso anno</a:t>
            </a:r>
          </a:p>
          <a:p>
            <a:pPr algn="just">
              <a:spcBef>
                <a:spcPts val="0"/>
              </a:spcBef>
              <a:defRPr sz="1400">
                <a:solidFill>
                  <a:srgbClr val="000000"/>
                </a:solidFill>
                <a:latin typeface="+mj-lt"/>
                <a:ea typeface="+mj-ea"/>
                <a:cs typeface="+mj-cs"/>
                <a:sym typeface="Arial"/>
              </a:defRPr>
            </a:pPr>
          </a:p>
          <a:p>
            <a:pPr algn="just">
              <a:spcBef>
                <a:spcPts val="0"/>
              </a:spcBef>
              <a:defRPr b="1" i="1" sz="1400">
                <a:solidFill>
                  <a:srgbClr val="000000"/>
                </a:solidFill>
                <a:latin typeface="+mj-lt"/>
                <a:ea typeface="+mj-ea"/>
                <a:cs typeface="+mj-cs"/>
                <a:sym typeface="Arial"/>
              </a:defRPr>
            </a:pPr>
            <a:r>
              <a:t>TESTI</a:t>
            </a:r>
            <a:r>
              <a:rPr b="0"/>
              <a:t>  (es. brani in poesia o in prosa, in lingua italiana o straniera)</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b="1" i="1" sz="1400">
                <a:solidFill>
                  <a:srgbClr val="000000"/>
                </a:solidFill>
                <a:latin typeface="+mj-lt"/>
                <a:ea typeface="+mj-ea"/>
                <a:cs typeface="+mj-cs"/>
                <a:sym typeface="Arial"/>
              </a:defRPr>
            </a:pPr>
            <a:r>
              <a:t>DOCUMENTI</a:t>
            </a:r>
            <a:r>
              <a:rPr b="0"/>
              <a:t> (es. spunti tratti da giornali o riviste, foto di beni artistici e monumenti, riproduzioni di opere d’arte; ma anche grafici, tabelle con dati significativi …) </a:t>
            </a:r>
          </a:p>
          <a:p>
            <a:pPr algn="just">
              <a:spcBef>
                <a:spcPts val="0"/>
              </a:spcBef>
              <a:defRPr i="1" sz="1400">
                <a:solidFill>
                  <a:srgbClr val="000000"/>
                </a:solidFill>
                <a:latin typeface="+mj-lt"/>
                <a:ea typeface="+mj-ea"/>
                <a:cs typeface="+mj-cs"/>
                <a:sym typeface="Arial"/>
              </a:defRPr>
            </a:pPr>
          </a:p>
          <a:p>
            <a:pPr algn="just">
              <a:spcBef>
                <a:spcPts val="0"/>
              </a:spcBef>
              <a:defRPr b="1" i="1" sz="1400">
                <a:solidFill>
                  <a:srgbClr val="000000"/>
                </a:solidFill>
                <a:latin typeface="+mj-lt"/>
                <a:ea typeface="+mj-ea"/>
                <a:cs typeface="+mj-cs"/>
                <a:sym typeface="Arial"/>
              </a:defRPr>
            </a:pPr>
            <a:r>
              <a:t>ESPERIENZE E PROGETTI </a:t>
            </a:r>
            <a:r>
              <a:rPr b="0"/>
              <a:t>(es. spunti tratti dal documento del consiglio di classe)</a:t>
            </a:r>
          </a:p>
          <a:p>
            <a:pPr algn="just">
              <a:spcBef>
                <a:spcPts val="0"/>
              </a:spcBef>
              <a:defRPr i="1" sz="1400">
                <a:solidFill>
                  <a:srgbClr val="000000"/>
                </a:solidFill>
                <a:latin typeface="+mj-lt"/>
                <a:ea typeface="+mj-ea"/>
                <a:cs typeface="+mj-cs"/>
                <a:sym typeface="Arial"/>
              </a:defRPr>
            </a:pPr>
          </a:p>
          <a:p>
            <a:pPr algn="just">
              <a:spcBef>
                <a:spcPts val="0"/>
              </a:spcBef>
              <a:defRPr b="1" i="1" sz="1400">
                <a:solidFill>
                  <a:srgbClr val="000000"/>
                </a:solidFill>
                <a:latin typeface="+mj-lt"/>
                <a:ea typeface="+mj-ea"/>
                <a:cs typeface="+mj-cs"/>
                <a:sym typeface="Arial"/>
              </a:defRPr>
            </a:pPr>
            <a:r>
              <a:t>PROBLEMI </a:t>
            </a:r>
            <a:r>
              <a:rPr b="0"/>
              <a:t>(es. situazioni problematiche legate alla specificità dell’indirizzo, semplici casi pratici e professionali)</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10" name="Segnaposto testo 1"/>
          <p:cNvSpPr txBox="1"/>
          <p:nvPr>
            <p:ph type="body" sz="quarter" idx="1"/>
          </p:nvPr>
        </p:nvSpPr>
        <p:spPr>
          <a:xfrm>
            <a:off x="636997" y="474175"/>
            <a:ext cx="6205592" cy="686805"/>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Riflessioni sul colloquio</a:t>
            </a:r>
          </a:p>
        </p:txBody>
      </p:sp>
      <p:sp>
        <p:nvSpPr>
          <p:cNvPr id="311" name="Segnaposto testo 2"/>
          <p:cNvSpPr/>
          <p:nvPr>
            <p:ph type="body" idx="13"/>
          </p:nvPr>
        </p:nvSpPr>
        <p:spPr>
          <a:xfrm>
            <a:off x="654049" y="1171254"/>
            <a:ext cx="6183315" cy="3390474"/>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sz="1400">
                <a:solidFill>
                  <a:srgbClr val="00B0F0"/>
                </a:solidFill>
                <a:latin typeface="+mj-lt"/>
                <a:ea typeface="+mj-ea"/>
                <a:cs typeface="+mj-cs"/>
                <a:sym typeface="Arial"/>
              </a:defRPr>
            </a:pPr>
            <a:r>
              <a:t>Criteri per la scelta dei materiali</a:t>
            </a: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Coerenza con gli obiettivi del PECUP</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Coerenza con il percorso didattico effettivamente svolto (documento del consiglio di classe)</a:t>
            </a: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 Possibilità di favorire la trattazione dei nodi concettuali caratterizzanti le</a:t>
            </a:r>
            <a:endParaRPr>
              <a:solidFill>
                <a:srgbClr val="404040"/>
              </a:solidFill>
            </a:endParaRPr>
          </a:p>
          <a:p>
            <a:pPr algn="just">
              <a:spcBef>
                <a:spcPts val="0"/>
              </a:spcBef>
              <a:defRPr i="1" sz="1400">
                <a:solidFill>
                  <a:srgbClr val="000000"/>
                </a:solidFill>
                <a:latin typeface="+mj-lt"/>
                <a:ea typeface="+mj-ea"/>
                <a:cs typeface="+mj-cs"/>
                <a:sym typeface="Arial"/>
              </a:defRPr>
            </a:pPr>
            <a:r>
              <a:t>diverse discipline e del loro rapporto interdisciplinare</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Attenzione alle iniziative di individualizzazione e personalizzazione eventualmente intraprese nel percorso di studi</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Si ritiene si debba trattare </a:t>
            </a:r>
            <a:r>
              <a:rPr u="sng"/>
              <a:t>di </a:t>
            </a:r>
            <a:r>
              <a:rPr u="sng">
                <a:solidFill>
                  <a:srgbClr val="FF0000"/>
                </a:solidFill>
              </a:rPr>
              <a:t>un solo materiale</a:t>
            </a:r>
            <a:r>
              <a:t>, scelto in modo da risultare interessante e stimolante ma anche di non difficile comprensione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3"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14" name="Segnaposto testo 1"/>
          <p:cNvSpPr txBox="1"/>
          <p:nvPr>
            <p:ph type="body" sz="quarter" idx="1"/>
          </p:nvPr>
        </p:nvSpPr>
        <p:spPr>
          <a:xfrm>
            <a:off x="636997" y="474175"/>
            <a:ext cx="6205592" cy="686805"/>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Riflessioni sul colloquio</a:t>
            </a:r>
          </a:p>
        </p:txBody>
      </p:sp>
      <p:sp>
        <p:nvSpPr>
          <p:cNvPr id="315" name="Segnaposto testo 2"/>
          <p:cNvSpPr/>
          <p:nvPr>
            <p:ph type="body" idx="13"/>
          </p:nvPr>
        </p:nvSpPr>
        <p:spPr>
          <a:xfrm>
            <a:off x="654049" y="1171254"/>
            <a:ext cx="6183315" cy="3390474"/>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sz="1400">
                <a:solidFill>
                  <a:srgbClr val="00B0F0"/>
                </a:solidFill>
                <a:latin typeface="+mj-lt"/>
                <a:ea typeface="+mj-ea"/>
                <a:cs typeface="+mj-cs"/>
                <a:sym typeface="Arial"/>
              </a:defRPr>
            </a:pPr>
            <a:r>
              <a:t>Criteri per la conduzione del colloquio</a:t>
            </a:r>
          </a:p>
          <a:p>
            <a:pPr algn="just">
              <a:spcBef>
                <a:spcPts val="0"/>
              </a:spcBef>
              <a:defRPr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La commissione ha bisogno di lavorare in modo realmente collegiale</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Occorre ricordare sempre che si tratta di un «colloquio» e non di una somma di interrogazioni</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Il candidato deve poter dimostrare autonomia e capacità di orientamento</a:t>
            </a: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In relazione all’analisi del materiale, è opportuno stabilire, caso per caso, il commissario che conduce l’approccio; gli altri commissari si inseriscono progressivamente per approfondire aspetti disciplinari, anche non direttamente collegati al materiale di partenza, fermo restando che il pieno coinvolgimento delle discipline può essere realizzato anche nelle altre parti del colloquio</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7"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18" name="Segnaposto testo 1"/>
          <p:cNvSpPr txBox="1"/>
          <p:nvPr>
            <p:ph type="body" sz="quarter" idx="1"/>
          </p:nvPr>
        </p:nvSpPr>
        <p:spPr>
          <a:xfrm>
            <a:off x="636997" y="474175"/>
            <a:ext cx="6205592" cy="686805"/>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Riflessioni sul colloquio</a:t>
            </a:r>
          </a:p>
        </p:txBody>
      </p:sp>
      <p:sp>
        <p:nvSpPr>
          <p:cNvPr id="319" name="Segnaposto testo 2"/>
          <p:cNvSpPr/>
          <p:nvPr>
            <p:ph type="body" idx="13"/>
          </p:nvPr>
        </p:nvSpPr>
        <p:spPr>
          <a:xfrm>
            <a:off x="654049" y="1171254"/>
            <a:ext cx="6183315" cy="3390474"/>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sz="1400">
                <a:solidFill>
                  <a:srgbClr val="00B0F0"/>
                </a:solidFill>
                <a:latin typeface="+mj-lt"/>
                <a:ea typeface="+mj-ea"/>
                <a:cs typeface="+mj-cs"/>
                <a:sym typeface="Arial"/>
              </a:defRPr>
            </a:pPr>
            <a:r>
              <a:t>Criteri per la conduzione del colloquio - PCTO</a:t>
            </a:r>
          </a:p>
          <a:p>
            <a:pPr algn="just">
              <a:spcBef>
                <a:spcPts val="0"/>
              </a:spcBef>
              <a:defRPr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Consentire una gestione autonoma da parte del candidato </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Trarre spunti valutativi, ove possibile, sia sulle competenze «trasversali» sia sulle competenze di indirizzo</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Stimolare collegamenti con le discipline</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Agevolare per quanto possibile, una riflessione del candidato sulla dimensione orientativa delle esperienze</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Shape 79"/>
          <p:cNvSpPr txBox="1"/>
          <p:nvPr>
            <p:ph type="sldNum" sz="quarter" idx="2"/>
          </p:nvPr>
        </p:nvSpPr>
        <p:spPr>
          <a:xfrm>
            <a:off x="394365" y="4727478"/>
            <a:ext cx="336814"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322" name="Segnaposto testo 1"/>
          <p:cNvSpPr txBox="1"/>
          <p:nvPr>
            <p:ph type="body" sz="quarter" idx="1"/>
          </p:nvPr>
        </p:nvSpPr>
        <p:spPr>
          <a:xfrm>
            <a:off x="636997" y="474175"/>
            <a:ext cx="6205592" cy="686805"/>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Riflessioni sul colloquio</a:t>
            </a:r>
          </a:p>
        </p:txBody>
      </p:sp>
      <p:sp>
        <p:nvSpPr>
          <p:cNvPr id="323" name="Segnaposto testo 2"/>
          <p:cNvSpPr/>
          <p:nvPr>
            <p:ph type="body" idx="13"/>
          </p:nvPr>
        </p:nvSpPr>
        <p:spPr>
          <a:xfrm>
            <a:off x="654049" y="1171254"/>
            <a:ext cx="6183315" cy="3390474"/>
          </a:xfrm>
          <a:prstGeom prst="rect">
            <a:avLst/>
          </a:prstGeom>
          <a:extLst>
            <a:ext uri="{C572A759-6A51-4108-AA02-DFA0A04FC94B}">
              <ma14:wrappingTextBoxFlag xmlns:ma14="http://schemas.microsoft.com/office/mac/drawingml/2011/main" val="1"/>
            </a:ext>
          </a:extLst>
        </p:spPr>
        <p:txBody>
          <a:bodyPr/>
          <a:lstStyle/>
          <a:p>
            <a:pPr algn="ctr">
              <a:spcBef>
                <a:spcPts val="0"/>
              </a:spcBef>
              <a:defRPr b="1" sz="1400">
                <a:solidFill>
                  <a:srgbClr val="00B0F0"/>
                </a:solidFill>
                <a:latin typeface="+mj-lt"/>
                <a:ea typeface="+mj-ea"/>
                <a:cs typeface="+mj-cs"/>
                <a:sym typeface="Arial"/>
              </a:defRPr>
            </a:pPr>
            <a:r>
              <a:t>Criteri per la conduzione del colloquio – Cittadinanza e Costituzione</a:t>
            </a:r>
          </a:p>
          <a:p>
            <a:pPr algn="just">
              <a:spcBef>
                <a:spcPts val="0"/>
              </a:spcBef>
              <a:defRPr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Partire dal documento del consiglio di classe; </a:t>
            </a:r>
            <a:r>
              <a:rPr>
                <a:solidFill>
                  <a:srgbClr val="FF0000"/>
                </a:solidFill>
              </a:rPr>
              <a:t>è perciò necessario che il documento espliciti con chiarezza quali sono state le attività svolte in attinenza con «Cittadinanza e Costituzione»</a:t>
            </a:r>
            <a:r>
              <a:t> (es. percorsi di educazione alla legalità, alla cittadinanza attiva, educazione ambientale, progetti riguardanti i diritti umani ecc.)</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Stimolare l’esplorazione dell’orizzonte esperienziale del candidato</a:t>
            </a:r>
            <a:endParaRPr>
              <a:solidFill>
                <a:srgbClr val="404040"/>
              </a:solidFill>
            </a:endParaRPr>
          </a:p>
          <a:p>
            <a:pPr algn="just">
              <a:spcBef>
                <a:spcPts val="0"/>
              </a:spcBef>
              <a:defRPr i="1" sz="1400">
                <a:solidFill>
                  <a:srgbClr val="000000"/>
                </a:solidFill>
                <a:latin typeface="+mj-lt"/>
                <a:ea typeface="+mj-ea"/>
                <a:cs typeface="+mj-cs"/>
                <a:sym typeface="Arial"/>
              </a:defRPr>
            </a:pPr>
          </a:p>
          <a:p>
            <a:pPr algn="just">
              <a:spcBef>
                <a:spcPts val="0"/>
              </a:spcBef>
              <a:defRPr i="1" sz="1400">
                <a:solidFill>
                  <a:srgbClr val="000000"/>
                </a:solidFill>
                <a:latin typeface="+mj-lt"/>
                <a:ea typeface="+mj-ea"/>
                <a:cs typeface="+mj-cs"/>
                <a:sym typeface="Arial"/>
              </a:defRPr>
            </a:pPr>
            <a:r>
              <a:t>Stimolare collegamenti con le discipline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22" name="Segnaposto testo 1"/>
          <p:cNvSpPr txBox="1"/>
          <p:nvPr>
            <p:ph type="body" sz="quarter" idx="1"/>
          </p:nvPr>
        </p:nvSpPr>
        <p:spPr>
          <a:xfrm>
            <a:off x="653957" y="474176"/>
            <a:ext cx="5649915" cy="649949"/>
          </a:xfrm>
          <a:prstGeom prst="rect">
            <a:avLst/>
          </a:prstGeom>
        </p:spPr>
        <p:txBody>
          <a:bodyPr/>
          <a:lstStyle/>
          <a:p>
            <a:pPr algn="ctr" defTabSz="521208">
              <a:spcBef>
                <a:spcPts val="0"/>
              </a:spcBef>
              <a:defRPr sz="1596">
                <a:solidFill>
                  <a:srgbClr val="00B0F0"/>
                </a:solidFill>
                <a:latin typeface="+mj-lt"/>
                <a:ea typeface="+mj-ea"/>
                <a:cs typeface="+mj-cs"/>
                <a:sym typeface="Arial"/>
              </a:defRPr>
            </a:pPr>
            <a:r>
              <a:t>Il colloquio sostituisce </a:t>
            </a:r>
          </a:p>
          <a:p>
            <a:pPr algn="ctr" defTabSz="521208">
              <a:spcBef>
                <a:spcPts val="0"/>
              </a:spcBef>
              <a:defRPr sz="1596">
                <a:solidFill>
                  <a:srgbClr val="00B0F0"/>
                </a:solidFill>
                <a:latin typeface="+mj-lt"/>
                <a:ea typeface="+mj-ea"/>
                <a:cs typeface="+mj-cs"/>
                <a:sym typeface="Arial"/>
              </a:defRPr>
            </a:pPr>
            <a:r>
              <a:t>le prove scritte</a:t>
            </a:r>
          </a:p>
        </p:txBody>
      </p:sp>
      <p:sp>
        <p:nvSpPr>
          <p:cNvPr id="223" name="Segnaposto testo 2"/>
          <p:cNvSpPr/>
          <p:nvPr>
            <p:ph type="body" idx="13"/>
          </p:nvPr>
        </p:nvSpPr>
        <p:spPr>
          <a:xfrm>
            <a:off x="654049" y="1510301"/>
            <a:ext cx="6183315" cy="2970260"/>
          </a:xfrm>
          <a:prstGeom prst="rect">
            <a:avLst/>
          </a:prstGeom>
          <a:extLst>
            <a:ext uri="{C572A759-6A51-4108-AA02-DFA0A04FC94B}">
              <ma14:wrappingTextBoxFlag xmlns:ma14="http://schemas.microsoft.com/office/mac/drawingml/2011/main" val="1"/>
            </a:ext>
          </a:extLst>
        </p:spPr>
        <p:txBody>
          <a:bodyPr/>
          <a:lstStyle/>
          <a:p>
            <a:pPr algn="just">
              <a:spcBef>
                <a:spcPts val="0"/>
              </a:spcBef>
              <a:defRPr>
                <a:solidFill>
                  <a:srgbClr val="000000"/>
                </a:solidFill>
                <a:latin typeface="+mj-lt"/>
                <a:ea typeface="+mj-ea"/>
                <a:cs typeface="+mj-cs"/>
                <a:sym typeface="Arial"/>
              </a:defRPr>
            </a:pPr>
            <a:r>
              <a:t>Il D.L. 22/2020, art. 1 comma  prevede che, nel caso in cui l’attività didattica in presenza delle istituzioni del sistema nazionale di istruzione </a:t>
            </a:r>
            <a:r>
              <a:rPr u="sng"/>
              <a:t>non riprenda entro il 18 maggio 2020</a:t>
            </a:r>
            <a:r>
              <a:t>, vengano disciplinate tramite ordinanza:</a:t>
            </a:r>
            <a:endParaRPr>
              <a:solidFill>
                <a:srgbClr val="404040"/>
              </a:solidFill>
            </a:endParaRPr>
          </a:p>
          <a:p>
            <a:pPr algn="just">
              <a:spcBef>
                <a:spcPts val="0"/>
              </a:spcBef>
              <a:defRPr>
                <a:solidFill>
                  <a:srgbClr val="000000"/>
                </a:solidFill>
                <a:latin typeface="+mj-lt"/>
                <a:ea typeface="+mj-ea"/>
                <a:cs typeface="+mj-cs"/>
                <a:sym typeface="Arial"/>
              </a:defRPr>
            </a:pPr>
            <a:r>
              <a:t>«</a:t>
            </a:r>
            <a:r>
              <a:rPr u="sng"/>
              <a:t>l’eliminazione delle prove scritte e la sostituzione con un unico colloquio</a:t>
            </a:r>
            <a:r>
              <a:t>, articolandone contenuti, modalità anche telematiche e punteggio per garantire la completezza e la congruità della valutazione, e dettando specifiche previsioni per i candidati esterni, per l’esame di stato conclusivo del secondo ciclo di istruzione, in deroga agli articoli 17 e 18 del decreto legislativo n. 62 del 2017»</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26" name="Segnaposto testo 1"/>
          <p:cNvSpPr txBox="1"/>
          <p:nvPr>
            <p:ph type="body" sz="quarter" idx="1"/>
          </p:nvPr>
        </p:nvSpPr>
        <p:spPr>
          <a:xfrm>
            <a:off x="653957" y="474176"/>
            <a:ext cx="5649915"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Il colloquio</a:t>
            </a:r>
          </a:p>
        </p:txBody>
      </p:sp>
      <p:sp>
        <p:nvSpPr>
          <p:cNvPr id="227" name="Segnaposto testo 2"/>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lgn="just" defTabSz="896111">
              <a:spcBef>
                <a:spcPts val="0"/>
              </a:spcBef>
              <a:defRPr sz="1372">
                <a:solidFill>
                  <a:srgbClr val="000000"/>
                </a:solidFill>
                <a:latin typeface="+mj-lt"/>
                <a:ea typeface="+mj-ea"/>
                <a:cs typeface="+mj-cs"/>
                <a:sym typeface="Arial"/>
              </a:defRPr>
            </a:pPr>
            <a:r>
              <a:t>Il colloquio (articolo 16 dell’ OM 10/2020) </a:t>
            </a:r>
            <a:r>
              <a:rPr u="sng"/>
              <a:t>ha la </a:t>
            </a:r>
            <a:r>
              <a:rPr u="sng">
                <a:solidFill>
                  <a:srgbClr val="FF0000"/>
                </a:solidFill>
              </a:rPr>
              <a:t>finalità di accertare il conseguimento del profilo culturale, educativo e professionale dello studente</a:t>
            </a:r>
            <a:endParaRPr>
              <a:solidFill>
                <a:srgbClr val="404040"/>
              </a:solidFill>
            </a:endParaRPr>
          </a:p>
          <a:p>
            <a:pPr algn="just" defTabSz="896111">
              <a:spcBef>
                <a:spcPts val="0"/>
              </a:spcBef>
              <a:defRPr sz="784">
                <a:solidFill>
                  <a:srgbClr val="000000"/>
                </a:solidFill>
                <a:latin typeface="+mj-lt"/>
                <a:ea typeface="+mj-ea"/>
                <a:cs typeface="+mj-cs"/>
                <a:sym typeface="Arial"/>
              </a:defRPr>
            </a:pPr>
          </a:p>
          <a:p>
            <a:pPr algn="just" defTabSz="896111">
              <a:spcBef>
                <a:spcPts val="0"/>
              </a:spcBef>
              <a:defRPr sz="1372">
                <a:solidFill>
                  <a:srgbClr val="000000"/>
                </a:solidFill>
                <a:latin typeface="+mj-lt"/>
                <a:ea typeface="+mj-ea"/>
                <a:cs typeface="+mj-cs"/>
                <a:sym typeface="Arial"/>
              </a:defRPr>
            </a:pPr>
            <a:r>
              <a:t>A tal fine il candidato dimostra, nel corso del colloquio:</a:t>
            </a:r>
            <a:endParaRPr>
              <a:solidFill>
                <a:srgbClr val="404040"/>
              </a:solidFill>
            </a:endParaRPr>
          </a:p>
          <a:p>
            <a:pPr algn="just" defTabSz="896111">
              <a:spcBef>
                <a:spcPts val="0"/>
              </a:spcBef>
              <a:defRPr sz="1372">
                <a:solidFill>
                  <a:srgbClr val="000000"/>
                </a:solidFill>
                <a:latin typeface="+mj-lt"/>
                <a:ea typeface="+mj-ea"/>
                <a:cs typeface="+mj-cs"/>
                <a:sym typeface="Arial"/>
              </a:defRPr>
            </a:pPr>
            <a:r>
              <a:t>a) di aver acquisito i </a:t>
            </a:r>
            <a:r>
              <a:rPr>
                <a:solidFill>
                  <a:srgbClr val="FF0000"/>
                </a:solidFill>
              </a:rPr>
              <a:t>contenuti e i metodi propri delle singole discipline</a:t>
            </a:r>
            <a:r>
              <a:t>, di essere capace di </a:t>
            </a:r>
            <a:r>
              <a:rPr>
                <a:solidFill>
                  <a:srgbClr val="FF0000"/>
                </a:solidFill>
              </a:rPr>
              <a:t>utilizzare le conoscenze acquisite e di metterle in relazione</a:t>
            </a:r>
            <a:r>
              <a:t> tra loro per </a:t>
            </a:r>
            <a:r>
              <a:rPr>
                <a:solidFill>
                  <a:srgbClr val="FF0000"/>
                </a:solidFill>
              </a:rPr>
              <a:t>argomentare in maniera critica e personale</a:t>
            </a:r>
            <a:r>
              <a:t>, utilizzando </a:t>
            </a:r>
            <a:r>
              <a:rPr>
                <a:solidFill>
                  <a:srgbClr val="FF0000"/>
                </a:solidFill>
              </a:rPr>
              <a:t>anche la lingua straniera</a:t>
            </a:r>
            <a:r>
              <a:t>;</a:t>
            </a:r>
            <a:endParaRPr>
              <a:solidFill>
                <a:srgbClr val="404040"/>
              </a:solidFill>
            </a:endParaRPr>
          </a:p>
          <a:p>
            <a:pPr algn="just" defTabSz="896111">
              <a:spcBef>
                <a:spcPts val="0"/>
              </a:spcBef>
              <a:defRPr sz="1372">
                <a:solidFill>
                  <a:srgbClr val="000000"/>
                </a:solidFill>
                <a:latin typeface="+mj-lt"/>
                <a:ea typeface="+mj-ea"/>
                <a:cs typeface="+mj-cs"/>
                <a:sym typeface="Arial"/>
              </a:defRPr>
            </a:pPr>
            <a:r>
              <a:t>b) di saper </a:t>
            </a:r>
            <a:r>
              <a:rPr>
                <a:solidFill>
                  <a:srgbClr val="FF0000"/>
                </a:solidFill>
              </a:rPr>
              <a:t>analizzare criticamente </a:t>
            </a:r>
            <a:r>
              <a:t>e </a:t>
            </a:r>
            <a:r>
              <a:rPr>
                <a:solidFill>
                  <a:srgbClr val="FF0000"/>
                </a:solidFill>
              </a:rPr>
              <a:t>correlare al percorso di studi </a:t>
            </a:r>
            <a:r>
              <a:t>seguito e al profilo educativo culturale e professionale del percorso frequentato, mediante una </a:t>
            </a:r>
            <a:r>
              <a:rPr>
                <a:solidFill>
                  <a:srgbClr val="FF0000"/>
                </a:solidFill>
              </a:rPr>
              <a:t>breve relazione o un lavoro multimediale</a:t>
            </a:r>
            <a:r>
              <a:t>, le esperienze svolte nell’ambito dei </a:t>
            </a:r>
            <a:r>
              <a:rPr>
                <a:solidFill>
                  <a:srgbClr val="FF0000"/>
                </a:solidFill>
              </a:rPr>
              <a:t>PCTO</a:t>
            </a:r>
            <a:r>
              <a:t>;</a:t>
            </a:r>
            <a:endParaRPr>
              <a:solidFill>
                <a:srgbClr val="404040"/>
              </a:solidFill>
            </a:endParaRPr>
          </a:p>
          <a:p>
            <a:pPr algn="just" defTabSz="896111">
              <a:spcBef>
                <a:spcPts val="0"/>
              </a:spcBef>
              <a:defRPr sz="1372">
                <a:solidFill>
                  <a:srgbClr val="000000"/>
                </a:solidFill>
                <a:latin typeface="+mj-lt"/>
                <a:ea typeface="+mj-ea"/>
                <a:cs typeface="+mj-cs"/>
                <a:sym typeface="Arial"/>
              </a:defRPr>
            </a:pPr>
            <a:r>
              <a:t>c) di aver maturato le competenze previste dalle attività di “Cittadinanza e Costituzione” declinate dal consiglio di classe. </a:t>
            </a:r>
          </a:p>
          <a:p>
            <a:pPr algn="just" defTabSz="896111">
              <a:spcBef>
                <a:spcPts val="0"/>
              </a:spcBef>
              <a:defRPr sz="784">
                <a:solidFill>
                  <a:srgbClr val="000000"/>
                </a:solidFill>
                <a:latin typeface="+mj-lt"/>
                <a:ea typeface="+mj-ea"/>
                <a:cs typeface="+mj-cs"/>
                <a:sym typeface="Arial"/>
              </a:defRPr>
            </a:pPr>
          </a:p>
          <a:p>
            <a:pPr algn="just" defTabSz="896111">
              <a:spcBef>
                <a:spcPts val="0"/>
              </a:spcBef>
              <a:defRPr sz="1372">
                <a:solidFill>
                  <a:srgbClr val="000000"/>
                </a:solidFill>
                <a:latin typeface="+mj-lt"/>
                <a:ea typeface="+mj-ea"/>
                <a:cs typeface="+mj-cs"/>
                <a:sym typeface="Arial"/>
              </a:defRPr>
            </a:pPr>
            <a:r>
              <a:t>Le </a:t>
            </a:r>
            <a:r>
              <a:rPr>
                <a:solidFill>
                  <a:srgbClr val="FF0000"/>
                </a:solidFill>
              </a:rPr>
              <a:t>modalità di conduzione </a:t>
            </a:r>
            <a:r>
              <a:t>del colloquio sono stabilite nell’ambito della </a:t>
            </a:r>
            <a:r>
              <a:rPr>
                <a:solidFill>
                  <a:srgbClr val="FF0000"/>
                </a:solidFill>
              </a:rPr>
              <a:t>riunione preliminare</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30" name="Segnaposto testo 1"/>
          <p:cNvSpPr txBox="1"/>
          <p:nvPr>
            <p:ph type="body" sz="quarter" idx="1"/>
          </p:nvPr>
        </p:nvSpPr>
        <p:spPr>
          <a:xfrm>
            <a:off x="653957" y="474176"/>
            <a:ext cx="5649915"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31" name="Segnaposto testo 2"/>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marL="342900" indent="-342900" algn="just">
              <a:spcBef>
                <a:spcPts val="0"/>
              </a:spcBef>
              <a:buSzPct val="100000"/>
              <a:buAutoNum type="alphaLcParenR" startAt="1"/>
              <a:defRPr sz="1400">
                <a:solidFill>
                  <a:srgbClr val="FF0000"/>
                </a:solidFill>
                <a:latin typeface="+mj-lt"/>
                <a:ea typeface="+mj-ea"/>
                <a:cs typeface="+mj-cs"/>
                <a:sym typeface="Arial"/>
              </a:defRPr>
            </a:pPr>
            <a:r>
              <a:t>Discussione di un elaborato </a:t>
            </a:r>
            <a:r>
              <a:rPr>
                <a:solidFill>
                  <a:srgbClr val="000000"/>
                </a:solidFill>
              </a:rPr>
              <a:t>sulle </a:t>
            </a:r>
            <a:r>
              <a:t>discipline di indirizzo individuate come oggetto della seconda prova scritta</a:t>
            </a:r>
            <a:r>
              <a:rPr>
                <a:solidFill>
                  <a:srgbClr val="000000"/>
                </a:solidFill>
              </a:rPr>
              <a:t> nel Decreto materie</a:t>
            </a:r>
            <a:endParaRPr>
              <a:solidFill>
                <a:srgbClr val="404040"/>
              </a:solidFill>
            </a:endParaRPr>
          </a:p>
          <a:p>
            <a:pPr marL="342900" indent="-342900" algn="just">
              <a:spcBef>
                <a:spcPts val="0"/>
              </a:spcBef>
              <a:buSzPct val="100000"/>
              <a:buAutoNum type="alphaLcParenR" startAt="1"/>
              <a:defRPr sz="1400">
                <a:solidFill>
                  <a:srgbClr val="FF0000"/>
                </a:solidFill>
                <a:latin typeface="+mj-lt"/>
                <a:ea typeface="+mj-ea"/>
                <a:cs typeface="+mj-cs"/>
                <a:sym typeface="Arial"/>
              </a:defRPr>
            </a:pPr>
          </a:p>
          <a:p>
            <a:pPr marL="342900" indent="-342900" algn="just">
              <a:spcBef>
                <a:spcPts val="0"/>
              </a:spcBef>
              <a:buSzPct val="100000"/>
              <a:buAutoNum type="alphaLcParenR" startAt="2"/>
              <a:defRPr sz="1400">
                <a:solidFill>
                  <a:srgbClr val="000000"/>
                </a:solidFill>
                <a:latin typeface="+mj-lt"/>
                <a:ea typeface="+mj-ea"/>
                <a:cs typeface="+mj-cs"/>
                <a:sym typeface="Arial"/>
              </a:defRPr>
            </a:pPr>
            <a:r>
              <a:t>Discussione di </a:t>
            </a:r>
            <a:r>
              <a:rPr>
                <a:solidFill>
                  <a:srgbClr val="FF0000"/>
                </a:solidFill>
              </a:rPr>
              <a:t>un breve testo, già oggetto di studio nell’ambito dell’insegnamento di lingua e letteratura italiana </a:t>
            </a:r>
            <a:r>
              <a:t>durante il quinto anno</a:t>
            </a:r>
            <a:endParaRPr>
              <a:solidFill>
                <a:srgbClr val="404040"/>
              </a:solidFill>
            </a:endParaRPr>
          </a:p>
          <a:p>
            <a:pPr marL="342900" indent="-342900" algn="just">
              <a:spcBef>
                <a:spcPts val="0"/>
              </a:spcBef>
              <a:buSzPct val="100000"/>
              <a:buAutoNum type="alphaLcParenR" startAt="2"/>
              <a:defRPr sz="1400">
                <a:solidFill>
                  <a:srgbClr val="000000"/>
                </a:solidFill>
                <a:latin typeface="+mj-lt"/>
                <a:ea typeface="+mj-ea"/>
                <a:cs typeface="+mj-cs"/>
                <a:sym typeface="Arial"/>
              </a:defRPr>
            </a:pPr>
          </a:p>
          <a:p>
            <a:pPr marL="342900" indent="-342900" algn="just">
              <a:spcBef>
                <a:spcPts val="0"/>
              </a:spcBef>
              <a:buSzPct val="100000"/>
              <a:buAutoNum type="alphaLcParenR" startAt="3"/>
              <a:defRPr sz="1400">
                <a:solidFill>
                  <a:srgbClr val="000000"/>
                </a:solidFill>
                <a:latin typeface="+mj-lt"/>
                <a:ea typeface="+mj-ea"/>
                <a:cs typeface="+mj-cs"/>
                <a:sym typeface="Arial"/>
              </a:defRPr>
            </a:pPr>
            <a:r>
              <a:t>Analisi del </a:t>
            </a:r>
            <a:r>
              <a:rPr>
                <a:solidFill>
                  <a:srgbClr val="FF0000"/>
                </a:solidFill>
              </a:rPr>
              <a:t>materiale scelto dalla commissione </a:t>
            </a:r>
            <a:r>
              <a:t>ai sensi dell’articolo 16, comma 3</a:t>
            </a:r>
            <a:endParaRPr>
              <a:solidFill>
                <a:srgbClr val="404040"/>
              </a:solidFill>
            </a:endParaRPr>
          </a:p>
          <a:p>
            <a:pPr marL="342900" indent="-342900" algn="just">
              <a:spcBef>
                <a:spcPts val="0"/>
              </a:spcBef>
              <a:buSzPct val="100000"/>
              <a:buAutoNum type="alphaLcParenR" startAt="3"/>
              <a:defRPr sz="1400">
                <a:solidFill>
                  <a:srgbClr val="000000"/>
                </a:solidFill>
                <a:latin typeface="+mj-lt"/>
                <a:ea typeface="+mj-ea"/>
                <a:cs typeface="+mj-cs"/>
                <a:sym typeface="Arial"/>
              </a:defRPr>
            </a:pPr>
          </a:p>
          <a:p>
            <a:pPr marL="342900" indent="-342900" algn="just">
              <a:spcBef>
                <a:spcPts val="0"/>
              </a:spcBef>
              <a:buSzPct val="100000"/>
              <a:buAutoNum type="alphaLcParenR" startAt="4"/>
              <a:defRPr sz="1400">
                <a:solidFill>
                  <a:srgbClr val="FF0000"/>
                </a:solidFill>
                <a:latin typeface="+mj-lt"/>
                <a:ea typeface="+mj-ea"/>
                <a:cs typeface="+mj-cs"/>
                <a:sym typeface="Arial"/>
              </a:defRPr>
            </a:pPr>
            <a:r>
              <a:t>Esposizione</a:t>
            </a:r>
            <a:r>
              <a:rPr>
                <a:solidFill>
                  <a:srgbClr val="000000"/>
                </a:solidFill>
              </a:rPr>
              <a:t> dell’esperienza di </a:t>
            </a:r>
            <a:r>
              <a:t>PCTO</a:t>
            </a:r>
            <a:endParaRPr>
              <a:solidFill>
                <a:srgbClr val="404040"/>
              </a:solidFill>
            </a:endParaRPr>
          </a:p>
          <a:p>
            <a:pPr marL="342900" indent="-342900" algn="just">
              <a:spcBef>
                <a:spcPts val="0"/>
              </a:spcBef>
              <a:buSzPct val="100000"/>
              <a:buAutoNum type="alphaLcParenR" startAt="4"/>
              <a:defRPr sz="1400">
                <a:solidFill>
                  <a:srgbClr val="000000"/>
                </a:solidFill>
                <a:latin typeface="+mj-lt"/>
                <a:ea typeface="+mj-ea"/>
                <a:cs typeface="+mj-cs"/>
                <a:sym typeface="Arial"/>
              </a:defRPr>
            </a:pPr>
          </a:p>
          <a:p>
            <a:pPr marL="342900" indent="-342900" algn="just">
              <a:spcBef>
                <a:spcPts val="0"/>
              </a:spcBef>
              <a:buSzPct val="100000"/>
              <a:buAutoNum type="alphaLcParenR" startAt="5"/>
              <a:defRPr sz="1400">
                <a:solidFill>
                  <a:srgbClr val="000000"/>
                </a:solidFill>
                <a:latin typeface="+mj-lt"/>
                <a:ea typeface="+mj-ea"/>
                <a:cs typeface="+mj-cs"/>
                <a:sym typeface="Arial"/>
              </a:defRPr>
            </a:pPr>
            <a:r>
              <a:t>Accertamento delle </a:t>
            </a:r>
            <a:r>
              <a:rPr>
                <a:solidFill>
                  <a:srgbClr val="FF0000"/>
                </a:solidFill>
              </a:rPr>
              <a:t>conoscenze e delle competenze </a:t>
            </a:r>
            <a:r>
              <a:t>maturate </a:t>
            </a:r>
            <a:r>
              <a:rPr>
                <a:solidFill>
                  <a:srgbClr val="FF0000"/>
                </a:solidFill>
              </a:rPr>
              <a:t>nell’ambito delle attività </a:t>
            </a:r>
            <a:r>
              <a:t>relative a </a:t>
            </a:r>
            <a:r>
              <a:rPr>
                <a:solidFill>
                  <a:srgbClr val="FF0000"/>
                </a:solidFill>
              </a:rPr>
              <a:t>“Cittadinanza e Costituzione”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34" name="Segnaposto testo 1"/>
          <p:cNvSpPr txBox="1"/>
          <p:nvPr>
            <p:ph type="body" sz="quarter" idx="1"/>
          </p:nvPr>
        </p:nvSpPr>
        <p:spPr>
          <a:xfrm>
            <a:off x="544529" y="474176"/>
            <a:ext cx="6298060"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35" name="Segnaposto testo 2"/>
          <p:cNvSpPr/>
          <p:nvPr>
            <p:ph type="body" idx="13"/>
          </p:nvPr>
        </p:nvSpPr>
        <p:spPr>
          <a:xfrm>
            <a:off x="654049" y="1089060"/>
            <a:ext cx="6424846" cy="3391501"/>
          </a:xfrm>
          <a:prstGeom prst="rect">
            <a:avLst/>
          </a:prstGeom>
          <a:extLst>
            <a:ext uri="{C572A759-6A51-4108-AA02-DFA0A04FC94B}">
              <ma14:wrappingTextBoxFlag xmlns:ma14="http://schemas.microsoft.com/office/mac/drawingml/2011/main" val="1"/>
            </a:ext>
          </a:extLst>
        </p:spPr>
        <p:txBody>
          <a:bodyPr/>
          <a:lstStyle/>
          <a:p>
            <a:pPr algn="ctr">
              <a:spcBef>
                <a:spcPts val="600"/>
              </a:spcBef>
              <a:defRPr b="1">
                <a:solidFill>
                  <a:srgbClr val="00B0F0"/>
                </a:solidFill>
                <a:latin typeface="+mj-lt"/>
                <a:ea typeface="+mj-ea"/>
                <a:cs typeface="+mj-cs"/>
                <a:sym typeface="Arial"/>
              </a:defRPr>
            </a:pPr>
            <a:r>
              <a:t>Elaborato sulle discipline di indirizzo</a:t>
            </a:r>
          </a:p>
          <a:p>
            <a:pPr marL="285750" indent="-285750" algn="just">
              <a:spcBef>
                <a:spcPts val="600"/>
              </a:spcBef>
              <a:buSzPct val="100000"/>
              <a:buFont typeface="Arial"/>
              <a:buChar char="•"/>
              <a:defRPr sz="1400">
                <a:solidFill>
                  <a:srgbClr val="000000"/>
                </a:solidFill>
                <a:latin typeface="+mj-lt"/>
                <a:ea typeface="+mj-ea"/>
                <a:cs typeface="+mj-cs"/>
                <a:sym typeface="Arial"/>
              </a:defRPr>
            </a:pPr>
            <a:r>
              <a:t>concerne </a:t>
            </a:r>
            <a:r>
              <a:rPr u="sng"/>
              <a:t>le discipline di indirizzo</a:t>
            </a:r>
            <a:r>
              <a:t> individuate come oggetto della seconda prova scritta ai sensi dell’articolo 1, comma 1, lettere a) e b) del Decreto materie</a:t>
            </a:r>
            <a:endParaRPr>
              <a:solidFill>
                <a:srgbClr val="404040"/>
              </a:solidFill>
            </a:endParaRPr>
          </a:p>
          <a:p>
            <a:pPr marL="285750" indent="-285750" algn="just">
              <a:spcBef>
                <a:spcPts val="600"/>
              </a:spcBef>
              <a:buSzPct val="100000"/>
              <a:buFont typeface="Arial"/>
              <a:buChar char="•"/>
              <a:defRPr sz="1400">
                <a:solidFill>
                  <a:srgbClr val="000000"/>
                </a:solidFill>
                <a:latin typeface="+mj-lt"/>
                <a:ea typeface="+mj-ea"/>
                <a:cs typeface="+mj-cs"/>
                <a:sym typeface="Arial"/>
              </a:defRPr>
            </a:pPr>
            <a:r>
              <a:t>la tipologia dell’elaborato è coerente con le predette discipline di indirizzo</a:t>
            </a:r>
            <a:endParaRPr>
              <a:solidFill>
                <a:srgbClr val="404040"/>
              </a:solidFill>
            </a:endParaRPr>
          </a:p>
          <a:p>
            <a:pPr marL="285750" indent="-285750" algn="just">
              <a:spcBef>
                <a:spcPts val="600"/>
              </a:spcBef>
              <a:buSzPct val="100000"/>
              <a:buFont typeface="Arial"/>
              <a:buChar char="•"/>
              <a:defRPr sz="1400">
                <a:solidFill>
                  <a:srgbClr val="000000"/>
                </a:solidFill>
                <a:latin typeface="+mj-lt"/>
                <a:ea typeface="+mj-ea"/>
                <a:cs typeface="+mj-cs"/>
                <a:sym typeface="Arial"/>
              </a:defRPr>
            </a:pPr>
            <a:r>
              <a:t>l’argomento è </a:t>
            </a:r>
            <a:r>
              <a:rPr u="sng"/>
              <a:t>assegnato</a:t>
            </a:r>
            <a:r>
              <a:t> a ciascun candidato (</a:t>
            </a:r>
            <a:r>
              <a:rPr i="1"/>
              <a:t>dal consiglio di classe</a:t>
            </a:r>
            <a:r>
              <a:t>) su indicazione dei docenti delle discipline di indirizzo </a:t>
            </a:r>
            <a:r>
              <a:rPr u="sng"/>
              <a:t>entro il 1° di giugno</a:t>
            </a:r>
            <a:r>
              <a:t> </a:t>
            </a:r>
            <a:endParaRPr>
              <a:solidFill>
                <a:srgbClr val="404040"/>
              </a:solidFill>
            </a:endParaRPr>
          </a:p>
          <a:p>
            <a:pPr indent="266700" algn="just">
              <a:spcBef>
                <a:spcPts val="600"/>
              </a:spcBef>
              <a:defRPr sz="1400">
                <a:solidFill>
                  <a:srgbClr val="000000"/>
                </a:solidFill>
                <a:latin typeface="+mj-lt"/>
                <a:ea typeface="+mj-ea"/>
                <a:cs typeface="+mj-cs"/>
                <a:sym typeface="Arial"/>
              </a:defRPr>
            </a:pPr>
            <a:r>
              <a:t>(è possibile assegnare a ciascun candidato un argomento diverso, o assegnare a tutti o a gruppi di candidati uno stesso argomento </a:t>
            </a:r>
            <a:r>
              <a:rPr u="sng"/>
              <a:t>che si presti a uno svolgimento fortemente personalizzato</a:t>
            </a:r>
            <a:r>
              <a:t>)</a:t>
            </a:r>
          </a:p>
          <a:p>
            <a:pPr marL="285750" indent="-285750" algn="just">
              <a:spcBef>
                <a:spcPts val="600"/>
              </a:spcBef>
              <a:buSzPct val="100000"/>
              <a:buFont typeface="Arial"/>
              <a:buChar char="•"/>
              <a:defRPr sz="1400">
                <a:solidFill>
                  <a:srgbClr val="000000"/>
                </a:solidFill>
                <a:latin typeface="+mj-lt"/>
                <a:ea typeface="+mj-ea"/>
                <a:cs typeface="+mj-cs"/>
                <a:sym typeface="Arial"/>
              </a:defRPr>
            </a:pPr>
            <a:r>
              <a:t>l’elaborato è </a:t>
            </a:r>
            <a:r>
              <a:rPr u="sng"/>
              <a:t>trasmesso dal candidato </a:t>
            </a:r>
            <a:r>
              <a:t>ai docenti delle discipline di indirizzo per posta elettronica </a:t>
            </a:r>
            <a:r>
              <a:rPr u="sng"/>
              <a:t>entro il 13 giugno</a:t>
            </a:r>
            <a:endParaRPr>
              <a:solidFill>
                <a:srgbClr val="404040"/>
              </a:solidFill>
            </a:endParaRPr>
          </a:p>
          <a:p>
            <a:pPr algn="just">
              <a:spcBef>
                <a:spcPts val="600"/>
              </a:spcBef>
              <a:defRPr i="1" sz="1400" u="sng">
                <a:solidFill>
                  <a:srgbClr val="000000"/>
                </a:solidFill>
                <a:latin typeface="+mj-lt"/>
                <a:ea typeface="+mj-ea"/>
                <a:cs typeface="+mj-cs"/>
                <a:sym typeface="Arial"/>
              </a:defRPr>
            </a:pPr>
            <a:r>
              <a:t>N.B. </a:t>
            </a:r>
            <a:r>
              <a:rPr>
                <a:solidFill>
                  <a:srgbClr val="FF0000"/>
                </a:solidFill>
              </a:rPr>
              <a:t>«Argomento» va inteso come tematica, nel senso più ampio del termine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38" name="Segnaposto testo 1"/>
          <p:cNvSpPr txBox="1"/>
          <p:nvPr>
            <p:ph type="body" sz="quarter" idx="1"/>
          </p:nvPr>
        </p:nvSpPr>
        <p:spPr>
          <a:xfrm>
            <a:off x="544529" y="474176"/>
            <a:ext cx="6298060"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39" name="Segnaposto testo 2"/>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lgn="ctr">
              <a:spcBef>
                <a:spcPts val="0"/>
              </a:spcBef>
              <a:defRPr b="1">
                <a:solidFill>
                  <a:srgbClr val="00B0F0"/>
                </a:solidFill>
                <a:latin typeface="+mj-lt"/>
                <a:ea typeface="+mj-ea"/>
                <a:cs typeface="+mj-cs"/>
                <a:sym typeface="Arial"/>
              </a:defRPr>
            </a:pPr>
            <a:r>
              <a:t>Elaborato sulle discipline di indirizzo</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Per gli studenti dei </a:t>
            </a:r>
            <a:r>
              <a:rPr b="1">
                <a:solidFill>
                  <a:srgbClr val="FF0000"/>
                </a:solidFill>
              </a:rPr>
              <a:t>licei musicali e coreutici</a:t>
            </a:r>
            <a:r>
              <a:t>, la discussione è integrata da una </a:t>
            </a:r>
            <a:r>
              <a:rPr b="1">
                <a:solidFill>
                  <a:srgbClr val="FF0000"/>
                </a:solidFill>
              </a:rPr>
              <a:t>parte performativa individuale</a:t>
            </a:r>
            <a:r>
              <a:t>, a scelta del candidato, della </a:t>
            </a:r>
            <a:r>
              <a:rPr b="1"/>
              <a:t>durata massima di 10 minuti</a:t>
            </a:r>
            <a:r>
              <a:t> </a:t>
            </a:r>
            <a:endParaRPr>
              <a:solidFill>
                <a:srgbClr val="404040"/>
              </a:solidFill>
            </a:endParaRPr>
          </a:p>
          <a:p>
            <a:pPr algn="just">
              <a:spcBef>
                <a:spcPts val="600"/>
              </a:spcBef>
              <a:defRPr sz="1400">
                <a:solidFill>
                  <a:srgbClr val="000000"/>
                </a:solidFill>
                <a:latin typeface="+mj-lt"/>
                <a:ea typeface="+mj-ea"/>
                <a:cs typeface="+mj-cs"/>
                <a:sym typeface="Arial"/>
              </a:defRPr>
            </a:pPr>
          </a:p>
          <a:p>
            <a:pPr algn="just">
              <a:spcBef>
                <a:spcPts val="600"/>
              </a:spcBef>
              <a:defRPr sz="1400">
                <a:solidFill>
                  <a:srgbClr val="000000"/>
                </a:solidFill>
                <a:latin typeface="+mj-lt"/>
                <a:ea typeface="+mj-ea"/>
                <a:cs typeface="+mj-cs"/>
                <a:sym typeface="Arial"/>
              </a:defRPr>
            </a:pPr>
            <a:r>
              <a:t>Per i licei coreutici, il consiglio di classe, sentito lo studente, </a:t>
            </a:r>
            <a:r>
              <a:rPr b="1"/>
              <a:t>valuta l’opportunità</a:t>
            </a:r>
            <a:r>
              <a:t> di far svolgere la </a:t>
            </a:r>
            <a:r>
              <a:rPr>
                <a:solidFill>
                  <a:srgbClr val="FF0000"/>
                </a:solidFill>
              </a:rPr>
              <a:t>prova performativa individuale</a:t>
            </a:r>
            <a:r>
              <a:t>, ove ricorrano le condizioni di sicurezza e di forma fisica dei candidati</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1"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42" name="Segnaposto testo 1"/>
          <p:cNvSpPr txBox="1"/>
          <p:nvPr>
            <p:ph type="body" sz="quarter" idx="1"/>
          </p:nvPr>
        </p:nvSpPr>
        <p:spPr>
          <a:xfrm>
            <a:off x="328773" y="474176"/>
            <a:ext cx="6575460" cy="649949"/>
          </a:xfrm>
          <a:prstGeom prst="rect">
            <a:avLst/>
          </a:prstGeom>
        </p:spPr>
        <p:txBody>
          <a:bodyPr/>
          <a:lstStyle>
            <a:lvl1pPr algn="ctr">
              <a:spcBef>
                <a:spcPts val="0"/>
              </a:spcBef>
              <a:defRPr sz="2400">
                <a:solidFill>
                  <a:srgbClr val="00B0F0"/>
                </a:solidFill>
                <a:latin typeface="+mj-lt"/>
                <a:ea typeface="+mj-ea"/>
                <a:cs typeface="+mj-cs"/>
                <a:sym typeface="Arial"/>
              </a:defRPr>
            </a:lvl1pPr>
          </a:lstStyle>
          <a:p>
            <a:pPr/>
            <a:r>
              <a:t>Chiarimenti sull’elaborato</a:t>
            </a:r>
          </a:p>
        </p:txBody>
      </p:sp>
      <p:sp>
        <p:nvSpPr>
          <p:cNvPr id="243" name="Segnaposto testo 2"/>
          <p:cNvSpPr/>
          <p:nvPr>
            <p:ph type="body" idx="13"/>
          </p:nvPr>
        </p:nvSpPr>
        <p:spPr>
          <a:xfrm>
            <a:off x="654049" y="1068513"/>
            <a:ext cx="6183315" cy="3606230"/>
          </a:xfrm>
          <a:prstGeom prst="rect">
            <a:avLst/>
          </a:prstGeom>
          <a:extLst>
            <a:ext uri="{C572A759-6A51-4108-AA02-DFA0A04FC94B}">
              <ma14:wrappingTextBoxFlag xmlns:ma14="http://schemas.microsoft.com/office/mac/drawingml/2011/main" val="1"/>
            </a:ext>
          </a:extLst>
        </p:spPr>
        <p:txBody>
          <a:bodyPr/>
          <a:lstStyle/>
          <a:p>
            <a:pPr marL="285750" indent="-285750" algn="just">
              <a:spcBef>
                <a:spcPts val="400"/>
              </a:spcBef>
              <a:buSzPct val="100000"/>
              <a:buFont typeface="Arial"/>
              <a:buChar char="•"/>
              <a:defRPr i="1" sz="1400">
                <a:solidFill>
                  <a:srgbClr val="000000"/>
                </a:solidFill>
                <a:latin typeface="+mj-lt"/>
                <a:ea typeface="+mj-ea"/>
                <a:cs typeface="+mj-cs"/>
                <a:sym typeface="Arial"/>
              </a:defRPr>
            </a:pPr>
            <a:r>
              <a:t>l’argomento è  assegnato dal consiglio di classe su indicazione dei docenti delle discipline di indirizzo </a:t>
            </a:r>
            <a:endParaRPr>
              <a:solidFill>
                <a:srgbClr val="404040"/>
              </a:solidFill>
            </a:endParaRPr>
          </a:p>
          <a:p>
            <a:pPr marL="285750" indent="-285750" algn="just">
              <a:spcBef>
                <a:spcPts val="400"/>
              </a:spcBef>
              <a:buSzPct val="100000"/>
              <a:buFont typeface="Arial"/>
              <a:buChar char="•"/>
              <a:defRPr i="1" sz="1400">
                <a:solidFill>
                  <a:srgbClr val="000000"/>
                </a:solidFill>
                <a:latin typeface="+mj-lt"/>
                <a:ea typeface="+mj-ea"/>
                <a:cs typeface="+mj-cs"/>
                <a:sym typeface="Arial"/>
              </a:defRPr>
            </a:pPr>
            <a:r>
              <a:t>la comunicazione è fatta con modalità tali da garantire la certezza della data di spedizione </a:t>
            </a:r>
          </a:p>
          <a:p>
            <a:pPr marL="285750" indent="-285750" algn="just">
              <a:spcBef>
                <a:spcPts val="400"/>
              </a:spcBef>
              <a:buSzPct val="100000"/>
              <a:buFont typeface="Arial"/>
              <a:buChar char="•"/>
              <a:defRPr i="1" sz="1400">
                <a:solidFill>
                  <a:srgbClr val="000000"/>
                </a:solidFill>
                <a:latin typeface="+mj-lt"/>
                <a:ea typeface="+mj-ea"/>
                <a:cs typeface="+mj-cs"/>
                <a:sym typeface="Arial"/>
              </a:defRPr>
            </a:pPr>
            <a:r>
              <a:t>la trasmissione da parte del candidato include in copia anche un indirizzo di posta elettronica scelto dalla scuola. </a:t>
            </a:r>
            <a:endParaRPr>
              <a:solidFill>
                <a:srgbClr val="404040"/>
              </a:solidFill>
            </a:endParaRPr>
          </a:p>
          <a:p>
            <a:pPr marL="285750" indent="-285750" algn="just">
              <a:spcBef>
                <a:spcPts val="400"/>
              </a:spcBef>
              <a:buSzPct val="100000"/>
              <a:buFont typeface="Arial"/>
              <a:buChar char="•"/>
              <a:defRPr i="1" sz="1400">
                <a:solidFill>
                  <a:srgbClr val="000000"/>
                </a:solidFill>
                <a:latin typeface="+mj-lt"/>
                <a:ea typeface="+mj-ea"/>
                <a:cs typeface="+mj-cs"/>
                <a:sym typeface="Arial"/>
              </a:defRPr>
            </a:pPr>
            <a:r>
              <a:t>non si ritiene necessario né opportuno l’invio tramite PEC</a:t>
            </a:r>
            <a:endParaRPr>
              <a:solidFill>
                <a:srgbClr val="404040"/>
              </a:solidFill>
            </a:endParaRPr>
          </a:p>
          <a:p>
            <a:pPr marL="285750" indent="-285750" algn="just">
              <a:spcBef>
                <a:spcPts val="400"/>
              </a:spcBef>
              <a:buSzPct val="100000"/>
              <a:buFont typeface="Arial"/>
              <a:buChar char="•"/>
              <a:defRPr i="1" sz="1400">
                <a:solidFill>
                  <a:srgbClr val="000000"/>
                </a:solidFill>
                <a:latin typeface="+mj-lt"/>
                <a:ea typeface="+mj-ea"/>
                <a:cs typeface="+mj-cs"/>
                <a:sym typeface="Arial"/>
              </a:defRPr>
            </a:pPr>
            <a:r>
              <a:t>l’elenco degli argomenti è </a:t>
            </a:r>
            <a:r>
              <a:rPr u="sng"/>
              <a:t>verbalizzato</a:t>
            </a:r>
            <a:r>
              <a:t> dal consiglio di classe, e copia del verbale viene fornita al Presidente di commissione, </a:t>
            </a:r>
            <a:r>
              <a:rPr u="sng"/>
              <a:t>ovvero è ricompreso nel Documento del Consiglio di classe</a:t>
            </a:r>
            <a:r>
              <a:t>, laddove tale inserimento </a:t>
            </a:r>
            <a:r>
              <a:rPr u="sng"/>
              <a:t>non comporti la riconoscibilità</a:t>
            </a:r>
            <a:r>
              <a:t> di situazioni di disabilità grave. </a:t>
            </a:r>
            <a:endParaRPr>
              <a:solidFill>
                <a:srgbClr val="404040"/>
              </a:solidFill>
            </a:endParaRPr>
          </a:p>
          <a:p>
            <a:pPr marL="285750" indent="-285750" algn="just">
              <a:spcBef>
                <a:spcPts val="400"/>
              </a:spcBef>
              <a:buSzPct val="100000"/>
              <a:buFont typeface="Arial"/>
              <a:buChar char="•"/>
              <a:defRPr i="1" sz="1400">
                <a:solidFill>
                  <a:srgbClr val="000000"/>
                </a:solidFill>
                <a:latin typeface="+mj-lt"/>
                <a:ea typeface="+mj-ea"/>
                <a:cs typeface="+mj-cs"/>
                <a:sym typeface="Arial"/>
              </a:defRPr>
            </a:pPr>
            <a:r>
              <a:t>se il candidato </a:t>
            </a:r>
            <a:r>
              <a:rPr u="sng"/>
              <a:t>non trasmette l’elaborato</a:t>
            </a:r>
            <a:r>
              <a:t>, la discussione si svolge comunque </a:t>
            </a:r>
            <a:r>
              <a:rPr u="sng"/>
              <a:t>in relazione all’argomento assegnato</a:t>
            </a:r>
            <a:r>
              <a:t>, e della mancata trasmissione </a:t>
            </a:r>
            <a:r>
              <a:rPr u="sng"/>
              <a:t>si tiene conto</a:t>
            </a:r>
            <a:r>
              <a:t> in sede di valutazione della prova d’esame</a:t>
            </a:r>
            <a:r>
              <a:rPr i="0"/>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79"/>
          <p:cNvSpPr txBox="1"/>
          <p:nvPr>
            <p:ph type="sldNum" sz="quarter" idx="2"/>
          </p:nvPr>
        </p:nvSpPr>
        <p:spPr>
          <a:xfrm>
            <a:off x="394365" y="4727478"/>
            <a:ext cx="266183" cy="335251"/>
          </a:xfrm>
          <a:prstGeom prst="rect">
            <a:avLst/>
          </a:prstGeom>
          <a:extLst>
            <a:ext uri="{C572A759-6A51-4108-AA02-DFA0A04FC94B}">
              <ma14:wrappingTextBoxFlag xmlns:ma14="http://schemas.microsoft.com/office/mac/drawingml/2011/main" val="1"/>
            </a:ext>
          </a:extLst>
        </p:spPr>
        <p:txBody>
          <a:bodyPr/>
          <a:lstStyle>
            <a:lvl1pPr>
              <a:defRPr sz="1000">
                <a:solidFill>
                  <a:srgbClr val="808080"/>
                </a:solidFill>
                <a:latin typeface="Karla"/>
                <a:ea typeface="Karla"/>
                <a:cs typeface="Karla"/>
                <a:sym typeface="Karla"/>
              </a:defRPr>
            </a:lvl1pPr>
          </a:lstStyle>
          <a:p>
            <a:pPr/>
            <a:fld id="{86CB4B4D-7CA3-9044-876B-883B54F8677D}" type="slidenum"/>
          </a:p>
        </p:txBody>
      </p:sp>
      <p:sp>
        <p:nvSpPr>
          <p:cNvPr id="246" name="Segnaposto testo 1"/>
          <p:cNvSpPr txBox="1"/>
          <p:nvPr>
            <p:ph type="body" sz="quarter" idx="1"/>
          </p:nvPr>
        </p:nvSpPr>
        <p:spPr>
          <a:xfrm>
            <a:off x="698643" y="474176"/>
            <a:ext cx="6143946" cy="649949"/>
          </a:xfrm>
          <a:prstGeom prst="rect">
            <a:avLst/>
          </a:prstGeom>
        </p:spPr>
        <p:txBody>
          <a:bodyPr/>
          <a:lstStyle>
            <a:lvl1pPr algn="ctr">
              <a:spcBef>
                <a:spcPts val="0"/>
              </a:spcBef>
              <a:defRPr sz="2800">
                <a:solidFill>
                  <a:srgbClr val="00B0F0"/>
                </a:solidFill>
                <a:latin typeface="+mj-lt"/>
                <a:ea typeface="+mj-ea"/>
                <a:cs typeface="+mj-cs"/>
                <a:sym typeface="Arial"/>
              </a:defRPr>
            </a:lvl1pPr>
          </a:lstStyle>
          <a:p>
            <a:pPr/>
            <a:r>
              <a:t>Articolazione del colloquio</a:t>
            </a:r>
          </a:p>
        </p:txBody>
      </p:sp>
      <p:sp>
        <p:nvSpPr>
          <p:cNvPr id="247" name="Segnaposto testo 2"/>
          <p:cNvSpPr/>
          <p:nvPr>
            <p:ph type="body" idx="13"/>
          </p:nvPr>
        </p:nvSpPr>
        <p:spPr>
          <a:prstGeom prst="rect">
            <a:avLst/>
          </a:prstGeom>
          <a:extLst>
            <a:ext uri="{C572A759-6A51-4108-AA02-DFA0A04FC94B}">
              <ma14:wrappingTextBoxFlag xmlns:ma14="http://schemas.microsoft.com/office/mac/drawingml/2011/main" val="1"/>
            </a:ext>
          </a:extLst>
        </p:spPr>
        <p:txBody>
          <a:bodyPr/>
          <a:lstStyle/>
          <a:p>
            <a:pPr algn="ctr">
              <a:spcBef>
                <a:spcPts val="0"/>
              </a:spcBef>
              <a:defRPr b="1">
                <a:solidFill>
                  <a:srgbClr val="00B0F0"/>
                </a:solidFill>
                <a:latin typeface="+mj-lt"/>
                <a:ea typeface="+mj-ea"/>
                <a:cs typeface="+mj-cs"/>
                <a:sym typeface="Arial"/>
              </a:defRPr>
            </a:pPr>
            <a:r>
              <a:t>Discussione di un breve testo</a:t>
            </a:r>
            <a:endParaRPr>
              <a:solidFill>
                <a:srgbClr val="000000"/>
              </a:solidFill>
            </a:endParaRPr>
          </a:p>
          <a:p>
            <a:pPr algn="just">
              <a:spcBef>
                <a:spcPts val="0"/>
              </a:spcBef>
              <a:defRPr sz="1400">
                <a:solidFill>
                  <a:srgbClr val="000000"/>
                </a:solidFill>
                <a:latin typeface="+mj-lt"/>
                <a:ea typeface="+mj-ea"/>
                <a:cs typeface="+mj-cs"/>
                <a:sym typeface="Arial"/>
              </a:defRPr>
            </a:pPr>
            <a:r>
              <a:t>Il testo </a:t>
            </a:r>
          </a:p>
          <a:p>
            <a:pPr algn="just">
              <a:spcBef>
                <a:spcPts val="0"/>
              </a:spcBef>
              <a:defRPr sz="1400">
                <a:solidFill>
                  <a:srgbClr val="000000"/>
                </a:solidFill>
                <a:latin typeface="+mj-lt"/>
                <a:ea typeface="+mj-ea"/>
                <a:cs typeface="+mj-cs"/>
                <a:sym typeface="Arial"/>
              </a:defRPr>
            </a:pPr>
          </a:p>
          <a:p>
            <a:pPr marL="285750" indent="-285750" algn="just">
              <a:spcBef>
                <a:spcPts val="0"/>
              </a:spcBef>
              <a:buSzPct val="100000"/>
              <a:buFont typeface="Arial"/>
              <a:buChar char="•"/>
              <a:defRPr b="1" sz="1400">
                <a:solidFill>
                  <a:srgbClr val="000000"/>
                </a:solidFill>
                <a:latin typeface="+mj-lt"/>
                <a:ea typeface="+mj-ea"/>
                <a:cs typeface="+mj-cs"/>
                <a:sym typeface="Arial"/>
              </a:defRPr>
            </a:pPr>
            <a:r>
              <a:t>deve essere stato oggetto di studio nell’ambito dell’insegnamento di lingua e letteratura italiana </a:t>
            </a:r>
            <a:r>
              <a:rPr b="0"/>
              <a:t>durante il quinto anno</a:t>
            </a:r>
            <a:endParaRPr>
              <a:solidFill>
                <a:srgbClr val="404040"/>
              </a:solidFill>
            </a:endParaRPr>
          </a:p>
          <a:p>
            <a:pPr marL="285750" indent="-285750" algn="just">
              <a:spcBef>
                <a:spcPts val="0"/>
              </a:spcBef>
              <a:buSzPct val="100000"/>
              <a:buFont typeface="Arial"/>
              <a:buChar char="•"/>
              <a:defRPr sz="1400">
                <a:solidFill>
                  <a:srgbClr val="000000"/>
                </a:solidFill>
                <a:latin typeface="+mj-lt"/>
                <a:ea typeface="+mj-ea"/>
                <a:cs typeface="+mj-cs"/>
                <a:sym typeface="Arial"/>
              </a:defRPr>
            </a:pPr>
          </a:p>
          <a:p>
            <a:pPr marL="285750" indent="-285750" algn="just">
              <a:spcBef>
                <a:spcPts val="0"/>
              </a:spcBef>
              <a:buSzPct val="100000"/>
              <a:buFont typeface="Arial"/>
              <a:buChar char="•"/>
              <a:defRPr sz="1400">
                <a:solidFill>
                  <a:srgbClr val="000000"/>
                </a:solidFill>
                <a:latin typeface="+mj-lt"/>
                <a:ea typeface="+mj-ea"/>
                <a:cs typeface="+mj-cs"/>
                <a:sym typeface="Arial"/>
              </a:defRPr>
            </a:pPr>
            <a:r>
              <a:t> deve essere ricompreso nel documento del consiglio di classe di cui all’articolo 9.</a:t>
            </a:r>
            <a:endParaRPr>
              <a:solidFill>
                <a:srgbClr val="404040"/>
              </a:solidFill>
            </a:endParaRPr>
          </a:p>
          <a:p>
            <a:pPr algn="just">
              <a:spcBef>
                <a:spcPts val="0"/>
              </a:spcBef>
              <a:defRPr sz="1400">
                <a:solidFill>
                  <a:srgbClr val="000000"/>
                </a:solidFill>
                <a:latin typeface="+mj-lt"/>
                <a:ea typeface="+mj-ea"/>
                <a:cs typeface="+mj-cs"/>
                <a:sym typeface="Arial"/>
              </a:defRPr>
            </a:pPr>
          </a:p>
          <a:p>
            <a:pPr algn="just">
              <a:spcBef>
                <a:spcPts val="0"/>
              </a:spcBef>
              <a:defRPr sz="1400">
                <a:solidFill>
                  <a:srgbClr val="000000"/>
                </a:solidFill>
                <a:latin typeface="+mj-lt"/>
                <a:ea typeface="+mj-ea"/>
                <a:cs typeface="+mj-cs"/>
                <a:sym typeface="Arial"/>
              </a:defRPr>
            </a:pPr>
            <a:r>
              <a:t>A questo scopo </a:t>
            </a:r>
            <a:r>
              <a:rPr b="1"/>
              <a:t>il Documento del consiglio di classe illustra i testi oggetto di studio nell’ambito dell’insegnamento di Italiano </a:t>
            </a:r>
            <a:r>
              <a:t>durante il quinto anno che saranno sottoposti ai candidati nel corso del colloquio orale.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adwal template">
  <a:themeElements>
    <a:clrScheme name="Cadwal template">
      <a:dk1>
        <a:srgbClr val="000000"/>
      </a:dk1>
      <a:lt1>
        <a:srgbClr val="0066CC"/>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Cadwal template">
      <a:majorFont>
        <a:latin typeface="Arial"/>
        <a:ea typeface="Arial"/>
        <a:cs typeface="Arial"/>
      </a:majorFont>
      <a:minorFont>
        <a:latin typeface="Helvetica"/>
        <a:ea typeface="Helvetica"/>
        <a:cs typeface="Helvetica"/>
      </a:minorFont>
    </a:fontScheme>
    <a:fmtScheme name="Cadwal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adwal template">
  <a:themeElements>
    <a:clrScheme name="Cadwal template">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Cadwal template">
      <a:majorFont>
        <a:latin typeface="Arial"/>
        <a:ea typeface="Arial"/>
        <a:cs typeface="Arial"/>
      </a:majorFont>
      <a:minorFont>
        <a:latin typeface="Helvetica"/>
        <a:ea typeface="Helvetica"/>
        <a:cs typeface="Helvetica"/>
      </a:minorFont>
    </a:fontScheme>
    <a:fmtScheme name="Cadwal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