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7E6"/>
          </a:solidFill>
        </a:fill>
      </a:tcStyle>
    </a:wholeTbl>
    <a:band2H>
      <a:tcTxStyle b="def" i="def"/>
      <a:tcStyle>
        <a:tcBdr/>
        <a:fill>
          <a:solidFill>
            <a:srgbClr val="E7EC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E2CD"/>
          </a:solidFill>
        </a:fill>
      </a:tcStyle>
    </a:wholeTbl>
    <a:band2H>
      <a:tcTxStyle b="def" i="def"/>
      <a:tcStyle>
        <a:tcBdr/>
        <a:fill>
          <a:solidFill>
            <a:srgbClr val="ED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CCCC"/>
          </a:solidFill>
        </a:fill>
      </a:tcStyle>
    </a:wholeTbl>
    <a:band2H>
      <a:tcTxStyle b="def" i="def"/>
      <a:tcStyle>
        <a:tcBdr/>
        <a:fill>
          <a:solidFill>
            <a:srgbClr val="EE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Shape 11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izio Cap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33659" y="1"/>
            <a:ext cx="2110340" cy="1491917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87"/>
          <p:cNvSpPr txBox="1"/>
          <p:nvPr/>
        </p:nvSpPr>
        <p:spPr>
          <a:xfrm>
            <a:off x="5128891" y="4810083"/>
            <a:ext cx="3224464" cy="271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600">
                <a:solidFill>
                  <a:srgbClr val="FFFFFF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r>
              <a:t>Direzione Generale per i contratti, gli acquisti e per i sistemi informativi e la statistica </a:t>
            </a:r>
          </a:p>
        </p:txBody>
      </p:sp>
      <p:pic>
        <p:nvPicPr>
          <p:cNvPr id="15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9193" y="4797128"/>
            <a:ext cx="692873" cy="265602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Numero diapositiva"/>
          <p:cNvSpPr txBox="1"/>
          <p:nvPr>
            <p:ph type="sldNum" sz="quarter" idx="2"/>
          </p:nvPr>
        </p:nvSpPr>
        <p:spPr>
          <a:xfrm>
            <a:off x="299721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" name="Corpo livello uno…"/>
          <p:cNvSpPr txBox="1"/>
          <p:nvPr>
            <p:ph type="body" sz="quarter" idx="1" hasCustomPrompt="1"/>
          </p:nvPr>
        </p:nvSpPr>
        <p:spPr>
          <a:xfrm>
            <a:off x="1076274" y="2019682"/>
            <a:ext cx="7012555" cy="64995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3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3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3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3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3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Titolo Capitolo ... 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u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7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7974" y="35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2" name="Shape 38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7974" y="35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3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02765" y="0"/>
            <a:ext cx="2941235" cy="2079321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Numero diapositiva"/>
          <p:cNvSpPr txBox="1"/>
          <p:nvPr>
            <p:ph type="sldNum" sz="quarter" idx="2"/>
          </p:nvPr>
        </p:nvSpPr>
        <p:spPr>
          <a:xfrm>
            <a:off x="394365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5" name="Corpo livello uno…"/>
          <p:cNvSpPr txBox="1"/>
          <p:nvPr>
            <p:ph type="body" sz="quarter" idx="1" hasCustomPrompt="1"/>
          </p:nvPr>
        </p:nvSpPr>
        <p:spPr>
          <a:xfrm>
            <a:off x="653957" y="474175"/>
            <a:ext cx="5649914" cy="64995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32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32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32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32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32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6" name="Text Placeholder 11"/>
          <p:cNvSpPr/>
          <p:nvPr>
            <p:ph type="body" idx="13" hasCustomPrompt="1"/>
          </p:nvPr>
        </p:nvSpPr>
        <p:spPr>
          <a:xfrm>
            <a:off x="654049" y="1160084"/>
            <a:ext cx="6183315" cy="3320476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1200"/>
              </a:spcBef>
              <a:buClrTx/>
              <a:buSzTx/>
              <a:buFontTx/>
              <a:buNone/>
              <a:defRPr>
                <a:solidFill>
                  <a:srgbClr val="737373"/>
                </a:solidFill>
              </a:defRPr>
            </a:lvl1pPr>
          </a:lstStyle>
          <a:p>
            <a:pPr/>
            <a:r>
              <a:t>Scrivi qui il testo ... Sit Amet Consecutur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pazio Grande - Testo 16p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Rectangle 1"/>
          <p:cNvGrpSpPr/>
          <p:nvPr/>
        </p:nvGrpSpPr>
        <p:grpSpPr>
          <a:xfrm>
            <a:off x="1" y="-10437"/>
            <a:ext cx="3636974" cy="5164386"/>
            <a:chOff x="0" y="0"/>
            <a:chExt cx="3636973" cy="5164385"/>
          </a:xfrm>
        </p:grpSpPr>
        <p:sp>
          <p:nvSpPr>
            <p:cNvPr id="43" name="Rettangolo"/>
            <p:cNvSpPr/>
            <p:nvPr/>
          </p:nvSpPr>
          <p:spPr>
            <a:xfrm>
              <a:off x="0" y="0"/>
              <a:ext cx="3636974" cy="516438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" name="v"/>
            <p:cNvSpPr txBox="1"/>
            <p:nvPr/>
          </p:nvSpPr>
          <p:spPr>
            <a:xfrm>
              <a:off x="45720" y="2437781"/>
              <a:ext cx="3545534" cy="2888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v</a:t>
              </a:r>
            </a:p>
          </p:txBody>
        </p:sp>
      </p:grpSp>
      <p:sp>
        <p:nvSpPr>
          <p:cNvPr id="46" name="Shape 38"/>
          <p:cNvSpPr/>
          <p:nvPr/>
        </p:nvSpPr>
        <p:spPr>
          <a:xfrm>
            <a:off x="3638201" y="-10437"/>
            <a:ext cx="5129129" cy="51643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7974" y="35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47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02765" y="0"/>
            <a:ext cx="2941235" cy="2079321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87"/>
          <p:cNvSpPr txBox="1"/>
          <p:nvPr/>
        </p:nvSpPr>
        <p:spPr>
          <a:xfrm>
            <a:off x="8279193" y="1872551"/>
            <a:ext cx="864808" cy="62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600">
                <a:solidFill>
                  <a:srgbClr val="FFFFFF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r>
              <a:t>Direzione Generale per i contratti, gli acquisti e per i sistemi informativi e la statistica </a:t>
            </a:r>
          </a:p>
        </p:txBody>
      </p:sp>
      <p:pic>
        <p:nvPicPr>
          <p:cNvPr id="49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21654" y="1606949"/>
            <a:ext cx="692873" cy="265602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Numero diapositiva"/>
          <p:cNvSpPr txBox="1"/>
          <p:nvPr>
            <p:ph type="sldNum" sz="quarter" idx="2"/>
          </p:nvPr>
        </p:nvSpPr>
        <p:spPr>
          <a:xfrm>
            <a:off x="299721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1" name="Corpo livello uno…"/>
          <p:cNvSpPr txBox="1"/>
          <p:nvPr>
            <p:ph type="body" sz="quarter" idx="1" hasCustomPrompt="1"/>
          </p:nvPr>
        </p:nvSpPr>
        <p:spPr>
          <a:xfrm>
            <a:off x="299256" y="199168"/>
            <a:ext cx="5649913" cy="64994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2" name="Text Placeholder 11"/>
          <p:cNvSpPr/>
          <p:nvPr>
            <p:ph type="body" idx="13" hasCustomPrompt="1"/>
          </p:nvPr>
        </p:nvSpPr>
        <p:spPr>
          <a:xfrm>
            <a:off x="299346" y="885076"/>
            <a:ext cx="7545242" cy="3768614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>
                <a:solidFill>
                  <a:srgbClr val="737373"/>
                </a:solidFill>
              </a:defRPr>
            </a:lvl1pPr>
          </a:lstStyle>
          <a:p>
            <a:pPr/>
            <a:r>
              <a:t>Scrivi qui il testo ... Sit Amet Consecutur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pazio Grande - Testo 12p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Rectangle 1"/>
          <p:cNvGrpSpPr/>
          <p:nvPr/>
        </p:nvGrpSpPr>
        <p:grpSpPr>
          <a:xfrm>
            <a:off x="1" y="-10437"/>
            <a:ext cx="3636974" cy="5164386"/>
            <a:chOff x="0" y="0"/>
            <a:chExt cx="3636973" cy="5164385"/>
          </a:xfrm>
        </p:grpSpPr>
        <p:sp>
          <p:nvSpPr>
            <p:cNvPr id="59" name="Rettangolo"/>
            <p:cNvSpPr/>
            <p:nvPr/>
          </p:nvSpPr>
          <p:spPr>
            <a:xfrm>
              <a:off x="0" y="0"/>
              <a:ext cx="3636974" cy="516438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" name="v"/>
            <p:cNvSpPr txBox="1"/>
            <p:nvPr/>
          </p:nvSpPr>
          <p:spPr>
            <a:xfrm>
              <a:off x="45720" y="2437781"/>
              <a:ext cx="3545534" cy="2888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v</a:t>
              </a:r>
            </a:p>
          </p:txBody>
        </p:sp>
      </p:grpSp>
      <p:sp>
        <p:nvSpPr>
          <p:cNvPr id="62" name="Shape 38"/>
          <p:cNvSpPr/>
          <p:nvPr/>
        </p:nvSpPr>
        <p:spPr>
          <a:xfrm>
            <a:off x="3638201" y="-10437"/>
            <a:ext cx="5129129" cy="51643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7974" y="35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6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02765" y="0"/>
            <a:ext cx="2941235" cy="207932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21654" y="1606949"/>
            <a:ext cx="692873" cy="265602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Numero diapositiva"/>
          <p:cNvSpPr txBox="1"/>
          <p:nvPr>
            <p:ph type="sldNum" sz="quarter" idx="2"/>
          </p:nvPr>
        </p:nvSpPr>
        <p:spPr>
          <a:xfrm>
            <a:off x="299721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6" name="Corpo livello uno…"/>
          <p:cNvSpPr txBox="1"/>
          <p:nvPr>
            <p:ph type="body" sz="quarter" idx="1" hasCustomPrompt="1"/>
          </p:nvPr>
        </p:nvSpPr>
        <p:spPr>
          <a:xfrm>
            <a:off x="299256" y="199168"/>
            <a:ext cx="5649913" cy="64994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7" name="Text Placeholder 11"/>
          <p:cNvSpPr/>
          <p:nvPr>
            <p:ph type="body" idx="13" hasCustomPrompt="1"/>
          </p:nvPr>
        </p:nvSpPr>
        <p:spPr>
          <a:xfrm>
            <a:off x="299346" y="885076"/>
            <a:ext cx="7545242" cy="3768614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sz="1200">
                <a:solidFill>
                  <a:srgbClr val="737373"/>
                </a:solidFill>
              </a:defRPr>
            </a:lvl1pPr>
          </a:lstStyle>
          <a:p>
            <a:pPr/>
            <a:r>
              <a:t>Scrivi qui il testo ... Sit Amet Consecutur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pazio Grande - Testo 12p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Rectangle 1"/>
          <p:cNvGrpSpPr/>
          <p:nvPr/>
        </p:nvGrpSpPr>
        <p:grpSpPr>
          <a:xfrm>
            <a:off x="1" y="-10437"/>
            <a:ext cx="4248614" cy="5164386"/>
            <a:chOff x="0" y="0"/>
            <a:chExt cx="4248613" cy="5164385"/>
          </a:xfrm>
        </p:grpSpPr>
        <p:sp>
          <p:nvSpPr>
            <p:cNvPr id="74" name="Rettangolo"/>
            <p:cNvSpPr/>
            <p:nvPr/>
          </p:nvSpPr>
          <p:spPr>
            <a:xfrm>
              <a:off x="0" y="0"/>
              <a:ext cx="4248614" cy="516438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" name="v"/>
            <p:cNvSpPr txBox="1"/>
            <p:nvPr/>
          </p:nvSpPr>
          <p:spPr>
            <a:xfrm>
              <a:off x="45720" y="2437781"/>
              <a:ext cx="4157174" cy="2888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pPr/>
              <a:r>
                <a:t>v</a:t>
              </a:r>
            </a:p>
          </p:txBody>
        </p:sp>
      </p:grpSp>
      <p:sp>
        <p:nvSpPr>
          <p:cNvPr id="77" name="Shape 38"/>
          <p:cNvSpPr/>
          <p:nvPr/>
        </p:nvSpPr>
        <p:spPr>
          <a:xfrm>
            <a:off x="4071966" y="-10437"/>
            <a:ext cx="5075542" cy="5175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6" h="21600" fill="norm" stroke="1" extrusionOk="0">
                <a:moveTo>
                  <a:pt x="0" y="0"/>
                </a:moveTo>
                <a:lnTo>
                  <a:pt x="47" y="21600"/>
                </a:lnTo>
                <a:lnTo>
                  <a:pt x="21551" y="21498"/>
                </a:lnTo>
                <a:cubicBezTo>
                  <a:pt x="21600" y="18150"/>
                  <a:pt x="21507" y="11638"/>
                  <a:pt x="21556" y="8290"/>
                </a:cubicBezTo>
                <a:lnTo>
                  <a:pt x="16287" y="3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pic>
        <p:nvPicPr>
          <p:cNvPr id="7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08575" y="-515520"/>
            <a:ext cx="2941234" cy="2079322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Numero diapositiva"/>
          <p:cNvSpPr txBox="1"/>
          <p:nvPr>
            <p:ph type="sldNum" sz="quarter" idx="2"/>
          </p:nvPr>
        </p:nvSpPr>
        <p:spPr>
          <a:xfrm>
            <a:off x="299721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0" name="Corpo livello uno…"/>
          <p:cNvSpPr txBox="1"/>
          <p:nvPr>
            <p:ph type="body" sz="quarter" idx="1" hasCustomPrompt="1"/>
          </p:nvPr>
        </p:nvSpPr>
        <p:spPr>
          <a:xfrm>
            <a:off x="299256" y="199168"/>
            <a:ext cx="5649913" cy="64994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Text Placeholder 11"/>
          <p:cNvSpPr/>
          <p:nvPr>
            <p:ph type="body" idx="13" hasCustomPrompt="1"/>
          </p:nvPr>
        </p:nvSpPr>
        <p:spPr>
          <a:xfrm>
            <a:off x="299346" y="885076"/>
            <a:ext cx="7545242" cy="3768614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sz="1200">
                <a:solidFill>
                  <a:srgbClr val="737373"/>
                </a:solidFill>
              </a:defRPr>
            </a:lvl1pPr>
          </a:lstStyle>
          <a:p>
            <a:pPr/>
            <a:r>
              <a:t>Scrivi qui il testo ... Sit Amet Consecutur</a:t>
            </a:r>
          </a:p>
        </p:txBody>
      </p:sp>
      <p:sp>
        <p:nvSpPr>
          <p:cNvPr id="82" name="Shape 87"/>
          <p:cNvSpPr txBox="1"/>
          <p:nvPr/>
        </p:nvSpPr>
        <p:spPr>
          <a:xfrm>
            <a:off x="5128891" y="4810083"/>
            <a:ext cx="3224464" cy="271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600">
                <a:solidFill>
                  <a:srgbClr val="737373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r>
              <a:t>Direzione Generale per i contratti, gli acquisti e per i sistemi informativi e la statistica </a:t>
            </a:r>
          </a:p>
        </p:txBody>
      </p:sp>
      <p:pic>
        <p:nvPicPr>
          <p:cNvPr id="83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9193" y="4797128"/>
            <a:ext cx="692873" cy="265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pazio FU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33659" y="1"/>
            <a:ext cx="2110340" cy="1491917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87"/>
          <p:cNvSpPr txBox="1"/>
          <p:nvPr/>
        </p:nvSpPr>
        <p:spPr>
          <a:xfrm>
            <a:off x="5128891" y="4810083"/>
            <a:ext cx="3224464" cy="271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600">
                <a:solidFill>
                  <a:srgbClr val="FFFFFF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r>
              <a:t>Direzione Generale per i contratti, gli acquisti e per i sistemi informativi e la statistica </a:t>
            </a:r>
          </a:p>
        </p:txBody>
      </p:sp>
      <p:pic>
        <p:nvPicPr>
          <p:cNvPr id="9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9193" y="4797128"/>
            <a:ext cx="692873" cy="265602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Numero diapositiva"/>
          <p:cNvSpPr txBox="1"/>
          <p:nvPr>
            <p:ph type="sldNum" sz="quarter" idx="2"/>
          </p:nvPr>
        </p:nvSpPr>
        <p:spPr>
          <a:xfrm>
            <a:off x="299721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94" name="Corpo livello uno…"/>
          <p:cNvSpPr txBox="1"/>
          <p:nvPr>
            <p:ph type="body" sz="quarter" idx="1" hasCustomPrompt="1"/>
          </p:nvPr>
        </p:nvSpPr>
        <p:spPr>
          <a:xfrm>
            <a:off x="299256" y="134397"/>
            <a:ext cx="5649913" cy="64994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pazio FU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00261" y="0"/>
            <a:ext cx="2343739" cy="165692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87"/>
          <p:cNvSpPr txBox="1"/>
          <p:nvPr/>
        </p:nvSpPr>
        <p:spPr>
          <a:xfrm>
            <a:off x="5128891" y="4810083"/>
            <a:ext cx="3224464" cy="271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600">
                <a:solidFill>
                  <a:srgbClr val="737373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r>
              <a:t>Direzione Generale per i contratti, gli acquisti e per i sistemi informativi e la statistica </a:t>
            </a:r>
          </a:p>
        </p:txBody>
      </p:sp>
      <p:pic>
        <p:nvPicPr>
          <p:cNvPr id="104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79193" y="4797128"/>
            <a:ext cx="692873" cy="265602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Numero diapositiva"/>
          <p:cNvSpPr txBox="1"/>
          <p:nvPr>
            <p:ph type="sldNum" sz="quarter" idx="2"/>
          </p:nvPr>
        </p:nvSpPr>
        <p:spPr>
          <a:xfrm>
            <a:off x="299721" y="4702078"/>
            <a:ext cx="365067" cy="360651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>
              <a:defRPr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06" name="Corpo livello uno…"/>
          <p:cNvSpPr txBox="1"/>
          <p:nvPr>
            <p:ph type="body" sz="quarter" idx="1" hasCustomPrompt="1"/>
          </p:nvPr>
        </p:nvSpPr>
        <p:spPr>
          <a:xfrm>
            <a:off x="299256" y="134397"/>
            <a:ext cx="5649913" cy="64994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ClrTx/>
              <a:buSzTx/>
              <a:buFontTx/>
              <a:buNone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>
              <a:buClrTx/>
              <a:buFontTx/>
              <a:defRPr b="1" sz="2400">
                <a:solidFill>
                  <a:srgbClr val="73737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Lorem Ipsum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Text Placeholder 4"/>
          <p:cNvSpPr/>
          <p:nvPr>
            <p:ph type="body" idx="13"/>
          </p:nvPr>
        </p:nvSpPr>
        <p:spPr>
          <a:xfrm>
            <a:off x="300038" y="947737"/>
            <a:ext cx="8450262" cy="359886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66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"/>
          <p:cNvSpPr/>
          <p:nvPr/>
        </p:nvSpPr>
        <p:spPr>
          <a:xfrm>
            <a:off x="218924" y="-9675"/>
            <a:ext cx="5276876" cy="5167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0" y="0"/>
                </a:moveTo>
                <a:lnTo>
                  <a:pt x="0" y="21600"/>
                </a:lnTo>
                <a:lnTo>
                  <a:pt x="21600" y="21586"/>
                </a:lnTo>
                <a:lnTo>
                  <a:pt x="15945" y="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10"/>
          <p:cNvSpPr/>
          <p:nvPr/>
        </p:nvSpPr>
        <p:spPr>
          <a:xfrm>
            <a:off x="-9676" y="-9675"/>
            <a:ext cx="5276876" cy="5167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0" y="0"/>
                </a:moveTo>
                <a:lnTo>
                  <a:pt x="0" y="21600"/>
                </a:lnTo>
                <a:lnTo>
                  <a:pt x="21600" y="21586"/>
                </a:lnTo>
                <a:lnTo>
                  <a:pt x="15945" y="31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Titolo Testo"/>
          <p:cNvSpPr txBox="1"/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b"/>
          <a:lstStyle/>
          <a:p>
            <a:pPr/>
            <a:r>
              <a:t>Titolo Testo</a:t>
            </a:r>
          </a:p>
        </p:txBody>
      </p:sp>
      <p:sp>
        <p:nvSpPr>
          <p:cNvPr id="5" name="Corpo livello uno…"/>
          <p:cNvSpPr txBox="1"/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" name="Numero diapositiva"/>
          <p:cNvSpPr txBox="1"/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rgbClr val="B7B7B7"/>
          </a:solidFill>
          <a:uFillTx/>
          <a:latin typeface="Montserrat"/>
          <a:ea typeface="Montserrat"/>
          <a:cs typeface="Montserrat"/>
          <a:sym typeface="Montserra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Pct val="100000"/>
        <a:buFont typeface="Helvetica"/>
        <a:buChar char="▸"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1pPr>
      <a:lvl2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Pct val="100000"/>
        <a:buFont typeface="Helvetica"/>
        <a:buChar char="▹"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2pPr>
      <a:lvl3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Pct val="100000"/>
        <a:buFont typeface="Helvetica"/>
        <a:buChar char="▹"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3pPr>
      <a:lvl4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Tx/>
        <a:buFont typeface="Helvetica"/>
        <a:buNone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4pPr>
      <a:lvl5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Tx/>
        <a:buFont typeface="Helvetica"/>
        <a:buNone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5pPr>
      <a:lvl6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Tx/>
        <a:buFont typeface="Helvetica"/>
        <a:buNone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6pPr>
      <a:lvl7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Tx/>
        <a:buFont typeface="Helvetica"/>
        <a:buNone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7pPr>
      <a:lvl8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Tx/>
        <a:buFont typeface="Helvetica"/>
        <a:buNone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8pPr>
      <a:lvl9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999999"/>
        </a:buClr>
        <a:buSzTx/>
        <a:buFont typeface="Helvetica"/>
        <a:buNone/>
        <a:tabLst/>
        <a:defRPr b="0" baseline="0" cap="none" i="0" spc="0" strike="noStrike" sz="1600" u="none">
          <a:solidFill>
            <a:srgbClr val="999999"/>
          </a:solidFill>
          <a:uFillTx/>
          <a:latin typeface="Karla"/>
          <a:ea typeface="Karla"/>
          <a:cs typeface="Karla"/>
          <a:sym typeface="Karl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3473A6"/>
            </a:gs>
            <a:gs pos="23000">
              <a:srgbClr val="3473A6"/>
            </a:gs>
            <a:gs pos="69000">
              <a:srgbClr val="2C618C"/>
            </a:gs>
            <a:gs pos="97000">
              <a:srgbClr val="295A82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01926" y="0"/>
            <a:ext cx="6342075" cy="4483566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87"/>
          <p:cNvSpPr txBox="1"/>
          <p:nvPr/>
        </p:nvSpPr>
        <p:spPr>
          <a:xfrm>
            <a:off x="814383" y="205551"/>
            <a:ext cx="2985735" cy="462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sz="1800">
                <a:solidFill>
                  <a:srgbClr val="737373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r>
              <a:t>Ministero dell’Istruzione</a:t>
            </a:r>
          </a:p>
        </p:txBody>
      </p:sp>
      <p:sp>
        <p:nvSpPr>
          <p:cNvPr id="118" name="Shape 65"/>
          <p:cNvSpPr txBox="1"/>
          <p:nvPr/>
        </p:nvSpPr>
        <p:spPr>
          <a:xfrm>
            <a:off x="195207" y="2697606"/>
            <a:ext cx="3999902" cy="528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b">
            <a:spAutoFit/>
          </a:bodyPr>
          <a:lstStyle>
            <a:lvl1pPr algn="ctr">
              <a:defRPr sz="2400">
                <a:solidFill>
                  <a:srgbClr val="2C618C"/>
                </a:solidFill>
              </a:defRPr>
            </a:lvl1pPr>
          </a:lstStyle>
          <a:p>
            <a:pPr/>
            <a:r>
              <a:t>Ammissione e credito</a:t>
            </a:r>
          </a:p>
        </p:txBody>
      </p:sp>
      <p:sp>
        <p:nvSpPr>
          <p:cNvPr id="119" name="Rettangolo 8"/>
          <p:cNvSpPr txBox="1"/>
          <p:nvPr/>
        </p:nvSpPr>
        <p:spPr>
          <a:xfrm>
            <a:off x="698624" y="3869542"/>
            <a:ext cx="2553660" cy="492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>
                <a:solidFill>
                  <a:srgbClr val="00B0F0"/>
                </a:solidFill>
              </a:defRPr>
            </a:lvl1pPr>
          </a:lstStyle>
          <a:p>
            <a:pPr/>
            <a:r>
              <a:t>A cura della Struttura tecnica degli Esami di Stato</a:t>
            </a:r>
          </a:p>
        </p:txBody>
      </p:sp>
      <p:pic>
        <p:nvPicPr>
          <p:cNvPr id="12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2211" y="205553"/>
            <a:ext cx="562174" cy="63411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Rettangolo 2"/>
          <p:cNvSpPr txBox="1"/>
          <p:nvPr/>
        </p:nvSpPr>
        <p:spPr>
          <a:xfrm>
            <a:off x="436137" y="889659"/>
            <a:ext cx="3518042" cy="1148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400">
                <a:solidFill>
                  <a:srgbClr val="00B0F0"/>
                </a:solidFill>
              </a:defRPr>
            </a:pPr>
            <a:r>
              <a:t>Esami di Stato </a:t>
            </a:r>
          </a:p>
          <a:p>
            <a:pPr algn="ctr">
              <a:defRPr b="1" sz="2400">
                <a:solidFill>
                  <a:srgbClr val="00B0F0"/>
                </a:solidFill>
              </a:defRPr>
            </a:pPr>
            <a:r>
              <a:t>nel secondo ciclo  </a:t>
            </a:r>
            <a:br/>
            <a:r>
              <a:t>a.s. 2019/2020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56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esterni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57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16 maggio 2020 n. 10</a:t>
            </a:r>
            <a:endParaRPr sz="1200"/>
          </a:p>
          <a:p>
            <a:pPr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4</a:t>
            </a:r>
            <a:endParaRPr>
              <a:solidFill>
                <a:srgbClr val="404040"/>
              </a:solidFill>
            </a:endParaRPr>
          </a:p>
          <a:p>
            <a:pPr marL="171450" indent="-171450" algn="just">
              <a:spcBef>
                <a:spcPts val="600"/>
              </a:spcBef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l’ammissione dei candidati esterni è subordinata al superamento </a:t>
            </a:r>
            <a:r>
              <a:rPr u="sng"/>
              <a:t>in presenza </a:t>
            </a:r>
            <a:r>
              <a:t>degli </a:t>
            </a:r>
            <a:r>
              <a:rPr u="sng"/>
              <a:t>esami preliminari </a:t>
            </a:r>
            <a:r>
              <a:t>di cui all’articolo 14, comma 2 del Decreto legislativo, le cui sessioni si terranno </a:t>
            </a:r>
            <a:r>
              <a:rPr u="sng"/>
              <a:t>a partire dal 10 luglio 2020</a:t>
            </a:r>
            <a:endParaRPr>
              <a:solidFill>
                <a:srgbClr val="404040"/>
              </a:solidFill>
            </a:endParaRPr>
          </a:p>
          <a:p>
            <a:pPr marL="171450" indent="-171450" algn="just">
              <a:spcBef>
                <a:spcPts val="600"/>
              </a:spcBef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FF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le disposizioni specifiche concernenti l’esame di Stato dei candidati esterni, </a:t>
            </a:r>
            <a:r>
              <a:rPr u="sng"/>
              <a:t>nell’ambito della sessione straordinaria</a:t>
            </a:r>
            <a:r>
              <a:t> di cui all’articolo 17, comma 11, del citato Decreto legislativo, sono adottate </a:t>
            </a:r>
            <a:r>
              <a:rPr b="1"/>
              <a:t>con specifica ordinanza</a:t>
            </a:r>
            <a:r>
              <a:rPr>
                <a:solidFill>
                  <a:srgbClr val="000000"/>
                </a:solidFill>
              </a:rPr>
              <a:t>, fermo restando quanto previsto dall’OM 10/2020</a:t>
            </a:r>
            <a:endParaRPr>
              <a:solidFill>
                <a:srgbClr val="404040"/>
              </a:solidFill>
            </a:endParaRPr>
          </a:p>
          <a:p>
            <a:pPr marL="171450" indent="-171450" algn="just">
              <a:spcBef>
                <a:spcPts val="600"/>
              </a:spcBef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la configurazione dell’esame di Stato per i candidati esterni corrisponde a quella prevista per i candidati interni dall’OM 10/2020</a:t>
            </a:r>
          </a:p>
          <a:p>
            <a:pPr algn="just">
              <a:spcBef>
                <a:spcPts val="60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 candidati esterni sostengono l’esame di Stato sui percorsi del vigente ordinamento.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79"/>
          <p:cNvSpPr txBox="1"/>
          <p:nvPr>
            <p:ph type="sldNum" sz="quarter" idx="2"/>
          </p:nvPr>
        </p:nvSpPr>
        <p:spPr>
          <a:xfrm>
            <a:off x="394365" y="4727478"/>
            <a:ext cx="329869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60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61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16 maggio 2020 n. 10</a:t>
            </a:r>
            <a:r>
              <a:rPr sz="1200"/>
              <a:t> 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10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Il credito scolastico è attribuito fino a un </a:t>
            </a:r>
            <a:r>
              <a:rPr b="1">
                <a:solidFill>
                  <a:srgbClr val="00B050"/>
                </a:solidFill>
              </a:rPr>
              <a:t>massimo di sessanta</a:t>
            </a:r>
            <a:r>
              <a:rPr b="1"/>
              <a:t> punti </a:t>
            </a:r>
            <a:r>
              <a:t>di cui </a:t>
            </a:r>
            <a:r>
              <a:rPr b="1">
                <a:solidFill>
                  <a:srgbClr val="00B050"/>
                </a:solidFill>
              </a:rPr>
              <a:t>diciotto</a:t>
            </a:r>
            <a:r>
              <a:t> per la classe </a:t>
            </a:r>
            <a:r>
              <a:rPr b="1"/>
              <a:t>terza</a:t>
            </a:r>
            <a:r>
              <a:t>, </a:t>
            </a:r>
            <a:r>
              <a:rPr b="1">
                <a:solidFill>
                  <a:srgbClr val="00B050"/>
                </a:solidFill>
              </a:rPr>
              <a:t>venti</a:t>
            </a:r>
            <a:r>
              <a:t> per la classe </a:t>
            </a:r>
            <a:r>
              <a:rPr b="1"/>
              <a:t>quarta</a:t>
            </a:r>
            <a:r>
              <a:t> e </a:t>
            </a:r>
            <a:r>
              <a:rPr b="1">
                <a:solidFill>
                  <a:srgbClr val="00B050"/>
                </a:solidFill>
              </a:rPr>
              <a:t>ventidue</a:t>
            </a:r>
            <a:r>
              <a:t> per la classe </a:t>
            </a:r>
            <a:r>
              <a:rPr b="1"/>
              <a:t>quinta</a:t>
            </a:r>
            <a:r>
              <a:t>.</a:t>
            </a:r>
            <a:endParaRPr>
              <a:solidFill>
                <a:srgbClr val="404040"/>
              </a:solidFill>
            </a:endParaRPr>
          </a:p>
          <a:p>
            <a:pPr algn="just">
              <a:defRPr i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N.B. Rispetto alle previsioni del D. Lgs. 62/2017, </a:t>
            </a:r>
            <a:r>
              <a:rPr b="1"/>
              <a:t>il valore del credito scolastico è rimodulato, e passa da 40 a 60 punti</a:t>
            </a:r>
            <a:r>
              <a:t>. Conseguentemente, </a:t>
            </a:r>
            <a:r>
              <a:rPr b="1"/>
              <a:t>il valore dell’unica prova d’esame è fissato a 40 punti</a:t>
            </a:r>
            <a:r>
              <a:t>. </a:t>
            </a:r>
            <a:endParaRPr>
              <a:solidFill>
                <a:srgbClr val="404040"/>
              </a:solidFill>
            </a:endParaRPr>
          </a:p>
          <a:p>
            <a:pPr algn="just">
              <a:defRPr i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L’articolo 10 disciplina l’attribuzione del credito scolastico per tutti i candidati e contempla diversi casi particolari: qui di seguito si richiamano le disposizioni principali.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64" name="Segnaposto testo 1"/>
          <p:cNvSpPr txBox="1"/>
          <p:nvPr>
            <p:ph type="body" sz="quarter" idx="1"/>
          </p:nvPr>
        </p:nvSpPr>
        <p:spPr>
          <a:xfrm>
            <a:off x="493160" y="474176"/>
            <a:ext cx="6113124" cy="964206"/>
          </a:xfrm>
          <a:prstGeom prst="rect">
            <a:avLst/>
          </a:prstGeom>
        </p:spPr>
        <p:txBody>
          <a:bodyPr/>
          <a:lstStyle/>
          <a:p>
            <a:pPr algn="ctr" defTabSz="548640">
              <a:spcBef>
                <a:spcPts val="0"/>
              </a:spcBef>
              <a:defRPr sz="168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 </a:t>
            </a:r>
          </a:p>
          <a:p>
            <a:pPr algn="ctr" defTabSz="548640">
              <a:spcBef>
                <a:spcPts val="0"/>
              </a:spcBef>
              <a:defRPr sz="144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candidati interni</a:t>
            </a:r>
          </a:p>
          <a:p>
            <a:pPr defTabSz="548640">
              <a:spcBef>
                <a:spcPts val="300"/>
              </a:spcBef>
              <a:defRPr sz="192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65" name="Segnaposto testo 2"/>
          <p:cNvSpPr/>
          <p:nvPr>
            <p:ph type="body" idx="13"/>
          </p:nvPr>
        </p:nvSpPr>
        <p:spPr>
          <a:xfrm>
            <a:off x="654049" y="1469203"/>
            <a:ext cx="6183315" cy="301135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Il consiglio di classe, in sede di scrutinio finale, provvede alla </a:t>
            </a:r>
            <a:r>
              <a:rPr u="sng">
                <a:solidFill>
                  <a:srgbClr val="0066CC"/>
                </a:solidFill>
              </a:rPr>
              <a:t>conversione del credito scolastico attribuito al termine della classe terza e della classe quarta </a:t>
            </a:r>
            <a:r>
              <a:rPr>
                <a:solidFill>
                  <a:srgbClr val="0066CC"/>
                </a:solidFill>
              </a:rPr>
              <a:t>e all’attribuzione del credito scolastico per la classe quinta</a:t>
            </a:r>
            <a:r>
              <a:t> sulla base rispettivamente delle </a:t>
            </a:r>
            <a:r>
              <a:rPr>
                <a:solidFill>
                  <a:srgbClr val="0066CC"/>
                </a:solidFill>
              </a:rPr>
              <a:t>tabelle A, B e C</a:t>
            </a:r>
            <a:r>
              <a:t> di cui all’allegato A all’OM 10/2020.</a:t>
            </a:r>
            <a:endParaRPr>
              <a:solidFill>
                <a:srgbClr val="404040"/>
              </a:solidFill>
            </a:endParaRPr>
          </a:p>
          <a:p>
            <a:pPr algn="just">
              <a:defRPr i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N.B. La tabella A, relativa alla classe terza (si veda la slide 18), presenta 3 colonne: la prima si riferisce al credito attribuito nell’a.s. 2017/2018, la seconda al credito convertito ai sensi dell’allegato A al D. Lgs. 62/2017 (o al credito attribuito a chi ha frequentato la classe terza nell’a.s. 2018/2019 – casi di abbreviazione per merito), la terza al nuovo credito in sessantesimi per il corrente anno scolastico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68" name="Segnaposto testo 1"/>
          <p:cNvSpPr txBox="1"/>
          <p:nvPr>
            <p:ph type="body" sz="quarter" idx="1"/>
          </p:nvPr>
        </p:nvSpPr>
        <p:spPr>
          <a:xfrm>
            <a:off x="493160" y="474177"/>
            <a:ext cx="6113124" cy="995029"/>
          </a:xfrm>
          <a:prstGeom prst="rect">
            <a:avLst/>
          </a:prstGeom>
        </p:spPr>
        <p:txBody>
          <a:bodyPr/>
          <a:lstStyle/>
          <a:p>
            <a:pPr algn="ctr" defTabSz="448055">
              <a:spcBef>
                <a:spcPts val="0"/>
              </a:spcBef>
              <a:defRPr sz="13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algn="ctr" defTabSz="448055">
              <a:spcBef>
                <a:spcPts val="0"/>
              </a:spcBef>
              <a:defRPr sz="117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candidati interni</a:t>
            </a:r>
          </a:p>
          <a:p>
            <a:pPr algn="ctr" defTabSz="448055">
              <a:spcBef>
                <a:spcPts val="0"/>
              </a:spcBef>
              <a:defRPr sz="13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48055">
              <a:spcBef>
                <a:spcPts val="200"/>
              </a:spcBef>
              <a:defRPr sz="156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69" name="Segnaposto testo 2"/>
          <p:cNvSpPr/>
          <p:nvPr>
            <p:ph type="body" idx="13"/>
          </p:nvPr>
        </p:nvSpPr>
        <p:spPr>
          <a:xfrm>
            <a:off x="654049" y="1592493"/>
            <a:ext cx="6183315" cy="288806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171450" indent="-171450" algn="just"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marL="171450" indent="-171450" algn="just"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0066CC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 </a:t>
            </a:r>
            <a:r>
              <a:rPr u="sng"/>
              <a:t>PCTO</a:t>
            </a:r>
            <a:r>
              <a:t> concorrono alla valutazione delle discipline</a:t>
            </a:r>
            <a:r>
              <a:rPr>
                <a:solidFill>
                  <a:srgbClr val="000000"/>
                </a:solidFill>
              </a:rPr>
              <a:t> alle quali afferiscono e a quella del comportamento, e pertanto contribuiscono alla definizione del credito scolastico.</a:t>
            </a:r>
            <a:endParaRPr>
              <a:solidFill>
                <a:srgbClr val="404040"/>
              </a:solidFill>
            </a:endParaRPr>
          </a:p>
          <a:p>
            <a:pPr marL="171450" indent="-171450" algn="just"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0066CC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Il consiglio di classe tiene conto, altresì, degli </a:t>
            </a:r>
            <a:r>
              <a:rPr u="sng"/>
              <a:t>elementi conoscitivi </a:t>
            </a:r>
            <a:r>
              <a:t>preventivamente forniti da eventuali docenti esperti e/o tutor</a:t>
            </a:r>
            <a:r>
              <a:rPr>
                <a:solidFill>
                  <a:srgbClr val="000000"/>
                </a:solidFill>
              </a:rPr>
              <a:t>, di cui si avvale l’istituzione scolastica per le attività di ampliamento e potenziamento dell’offerta formativa.</a:t>
            </a:r>
            <a:endParaRPr>
              <a:solidFill>
                <a:srgbClr val="404040"/>
              </a:solidFill>
            </a:endParaRPr>
          </a:p>
          <a:p>
            <a:pPr marL="171450" indent="-171450" algn="just">
              <a:buClr>
                <a:srgbClr val="999999"/>
              </a:buClr>
              <a:buSzPct val="100000"/>
              <a:buFont typeface="Arial"/>
              <a:buChar char="•"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Il punteggio attribuito quale credito scolastico a ogni studente è </a:t>
            </a:r>
            <a:r>
              <a:rPr u="sng"/>
              <a:t>pubblicato all’albo </a:t>
            </a:r>
            <a:r>
              <a:t>dell’istituto.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2" name="Segnaposto testo 1"/>
          <p:cNvSpPr txBox="1"/>
          <p:nvPr>
            <p:ph type="body" sz="quarter" idx="1"/>
          </p:nvPr>
        </p:nvSpPr>
        <p:spPr>
          <a:xfrm>
            <a:off x="493160" y="474176"/>
            <a:ext cx="6113124" cy="892288"/>
          </a:xfrm>
          <a:prstGeom prst="rect">
            <a:avLst/>
          </a:prstGeom>
        </p:spPr>
        <p:txBody>
          <a:bodyPr/>
          <a:lstStyle/>
          <a:p>
            <a:pPr algn="ctr" defTabSz="384047">
              <a:spcBef>
                <a:spcPts val="0"/>
              </a:spcBef>
              <a:defRPr sz="1175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algn="ctr" defTabSz="384047">
              <a:spcBef>
                <a:spcPts val="0"/>
              </a:spcBef>
              <a:defRPr sz="100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candidati esterni</a:t>
            </a:r>
          </a:p>
          <a:p>
            <a:pPr algn="ctr" defTabSz="384047">
              <a:spcBef>
                <a:spcPts val="0"/>
              </a:spcBef>
              <a:defRPr sz="1175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384047">
              <a:spcBef>
                <a:spcPts val="200"/>
              </a:spcBef>
              <a:defRPr sz="134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73" name="Segnaposto testo 2"/>
          <p:cNvSpPr/>
          <p:nvPr>
            <p:ph type="body" idx="13"/>
          </p:nvPr>
        </p:nvSpPr>
        <p:spPr>
          <a:xfrm>
            <a:off x="554803" y="1397284"/>
            <a:ext cx="6452173" cy="308327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168021" indent="-168021" algn="just" defTabSz="896111">
              <a:spcBef>
                <a:spcPts val="1100"/>
              </a:spcBef>
              <a:buClr>
                <a:srgbClr val="999999"/>
              </a:buClr>
              <a:buSzPct val="100000"/>
              <a:buFont typeface="Arial"/>
              <a:buChar char="•"/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Per i candidati esterni il </a:t>
            </a:r>
            <a:r>
              <a:rPr>
                <a:solidFill>
                  <a:srgbClr val="0066CC"/>
                </a:solidFill>
              </a:rPr>
              <a:t>credito scolastico per la classe quinta </a:t>
            </a:r>
            <a:r>
              <a:t>è attribuito dal consiglio di classe davanti al quale sostengono l’esame preliminare</a:t>
            </a:r>
            <a:r>
              <a:rPr>
                <a:solidFill>
                  <a:srgbClr val="0066CC"/>
                </a:solidFill>
              </a:rPr>
              <a:t>, sulla base dei risultati delle prove preliminari</a:t>
            </a:r>
            <a:r>
              <a:t>, secondo quanto previsto nella </a:t>
            </a:r>
            <a:r>
              <a:rPr>
                <a:solidFill>
                  <a:srgbClr val="0066CC"/>
                </a:solidFill>
              </a:rPr>
              <a:t>tabella C di cui all’Allegato A all’OM 10/2020</a:t>
            </a:r>
            <a:endParaRPr>
              <a:solidFill>
                <a:srgbClr val="404040"/>
              </a:solidFill>
            </a:endParaRPr>
          </a:p>
          <a:p>
            <a:pPr marL="168021" indent="-168021" algn="just" defTabSz="896111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Char char="•"/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Per l’attribuzione dei </a:t>
            </a:r>
            <a:r>
              <a:rPr>
                <a:solidFill>
                  <a:srgbClr val="0066CC"/>
                </a:solidFill>
              </a:rPr>
              <a:t>crediti relativi alle classi terza e quarta</a:t>
            </a:r>
            <a:r>
              <a:t>, il consiglio di classe si attiene a quanto previsto ai </a:t>
            </a:r>
            <a:r>
              <a:rPr>
                <a:solidFill>
                  <a:srgbClr val="0066CC"/>
                </a:solidFill>
              </a:rPr>
              <a:t>commi 2 e 7, lettera c) e d). </a:t>
            </a:r>
            <a:r>
              <a:t>In particolare:</a:t>
            </a:r>
          </a:p>
          <a:p>
            <a:pPr indent="171132" algn="just" defTabSz="896111">
              <a:spcBef>
                <a:spcPts val="0"/>
              </a:spcBef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a) per i candidati </a:t>
            </a:r>
            <a:r>
              <a:rPr>
                <a:solidFill>
                  <a:srgbClr val="0066CC"/>
                </a:solidFill>
              </a:rPr>
              <a:t>esterni</a:t>
            </a:r>
            <a:r>
              <a:t> che siano stati </a:t>
            </a:r>
            <a:r>
              <a:rPr>
                <a:solidFill>
                  <a:srgbClr val="0066CC"/>
                </a:solidFill>
              </a:rPr>
              <a:t>ammessi o dichiarati idonei all’ultima classe a seguito di esami di maturità o di Stato</a:t>
            </a:r>
            <a:r>
              <a:t>, il </a:t>
            </a:r>
            <a:r>
              <a:rPr>
                <a:solidFill>
                  <a:srgbClr val="0066CC"/>
                </a:solidFill>
              </a:rPr>
              <a:t>credito scolastico è attribuito </a:t>
            </a:r>
            <a:r>
              <a:t>dal consiglio di classe davanti al quale sostengono l’esame preliminare: </a:t>
            </a:r>
            <a:endParaRPr>
              <a:solidFill>
                <a:srgbClr val="404040"/>
              </a:solidFill>
            </a:endParaRPr>
          </a:p>
          <a:p>
            <a:pPr lvl="1" indent="443389" algn="just" defTabSz="896111">
              <a:spcBef>
                <a:spcPts val="0"/>
              </a:spcBef>
              <a:buClrTx/>
              <a:buSzTx/>
              <a:buFontTx/>
              <a:buNone/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i. sulla base dei risultati delle </a:t>
            </a:r>
            <a:r>
              <a:rPr>
                <a:solidFill>
                  <a:srgbClr val="0066CC"/>
                </a:solidFill>
              </a:rPr>
              <a:t>prove preliminari per la classe quinta</a:t>
            </a:r>
            <a:r>
              <a:t>;</a:t>
            </a:r>
            <a:endParaRPr>
              <a:solidFill>
                <a:srgbClr val="999999"/>
              </a:solidFill>
            </a:endParaRPr>
          </a:p>
          <a:p>
            <a:pPr indent="443389" algn="just" defTabSz="896111">
              <a:spcBef>
                <a:spcPts val="0"/>
              </a:spcBef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ii. nella misura di </a:t>
            </a:r>
            <a:r>
              <a:rPr>
                <a:solidFill>
                  <a:srgbClr val="0066CC"/>
                </a:solidFill>
              </a:rPr>
              <a:t>punti dodici per la classe quarta</a:t>
            </a:r>
            <a:r>
              <a:t>, qualora </a:t>
            </a:r>
            <a:r>
              <a:rPr>
                <a:solidFill>
                  <a:srgbClr val="0066CC"/>
                </a:solidFill>
              </a:rPr>
              <a:t>il candidato non sia in possesso di promozione o idoneità per la classe quarta</a:t>
            </a:r>
            <a:r>
              <a:t>;</a:t>
            </a:r>
            <a:endParaRPr>
              <a:solidFill>
                <a:srgbClr val="404040"/>
              </a:solidFill>
            </a:endParaRPr>
          </a:p>
          <a:p>
            <a:pPr indent="443389" algn="just" defTabSz="896111">
              <a:spcBef>
                <a:spcPts val="0"/>
              </a:spcBef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iii. nella misura di </a:t>
            </a:r>
            <a:r>
              <a:rPr>
                <a:solidFill>
                  <a:srgbClr val="0066CC"/>
                </a:solidFill>
              </a:rPr>
              <a:t>punti undici per la classe terza</a:t>
            </a:r>
            <a:r>
              <a:t>, qualora </a:t>
            </a:r>
            <a:r>
              <a:rPr>
                <a:solidFill>
                  <a:srgbClr val="0066CC"/>
                </a:solidFill>
              </a:rPr>
              <a:t>il candidato non sia in possesso di promozione o idoneità alla classe terza</a:t>
            </a:r>
            <a:r>
              <a:t>.</a:t>
            </a:r>
            <a:endParaRPr>
              <a:solidFill>
                <a:srgbClr val="404040"/>
              </a:solidFill>
            </a:endParaRPr>
          </a:p>
          <a:p>
            <a:pPr indent="171132" algn="just" defTabSz="896111">
              <a:spcBef>
                <a:spcPts val="0"/>
              </a:spcBef>
              <a:defRPr sz="1176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b) per i candidati esterni in possesso di promozione o idoneità alla classe quinta del  corso di studi, il credito scolastico relativo alle classi terza e quarta è il credito già maturato nei precedenti anni, opportunamente convertito adoperando le tabelle A e B di cui all’Allegato A all’OM 10/2020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6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943659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0"/>
              </a:spcBef>
              <a:defRPr sz="28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algn="ctr">
              <a:spcBef>
                <a:spcPts val="0"/>
              </a:spcBef>
              <a:defRPr sz="18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Percorsi di istruzione per gli adulti di secondo livello</a:t>
            </a:r>
          </a:p>
        </p:txBody>
      </p:sp>
      <p:sp>
        <p:nvSpPr>
          <p:cNvPr id="177" name="Segnaposto testo 2"/>
          <p:cNvSpPr/>
          <p:nvPr>
            <p:ph type="body" idx="13"/>
          </p:nvPr>
        </p:nvSpPr>
        <p:spPr>
          <a:xfrm>
            <a:off x="654049" y="1376737"/>
            <a:ext cx="6183315" cy="310382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Per i candidati dei </a:t>
            </a:r>
            <a:r>
              <a:rPr>
                <a:solidFill>
                  <a:srgbClr val="0066CC"/>
                </a:solidFill>
              </a:rPr>
              <a:t>percorsi di istruzione per gli adulti di secondo livello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a) in sede di scrutinio finale </a:t>
            </a:r>
            <a:r>
              <a:rPr>
                <a:solidFill>
                  <a:srgbClr val="0066CC"/>
                </a:solidFill>
              </a:rPr>
              <a:t>il consiglio di classe attribuisce il punteggio per il credito scolastico maturato nel secondo e nel terzo periodo didattico</a:t>
            </a:r>
            <a:r>
              <a:t>;</a:t>
            </a: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b) il credito maturato nel secondo periodo didattico è convertito sulla base delle </a:t>
            </a:r>
            <a:r>
              <a:rPr>
                <a:solidFill>
                  <a:srgbClr val="0066CC"/>
                </a:solidFill>
              </a:rPr>
              <a:t>fasce di credito relative alla classe quarta di cui alla tabella B dell’Allegato A all’OM 10/2020</a:t>
            </a:r>
            <a:r>
              <a:t>. Il credito così ottenuto </a:t>
            </a:r>
            <a:r>
              <a:rPr>
                <a:solidFill>
                  <a:srgbClr val="0066CC"/>
                </a:solidFill>
              </a:rPr>
              <a:t>è moltiplicato per due e assegnato allo studente in misura comunque non superiore a 39 punti</a:t>
            </a:r>
            <a:r>
              <a:t>;</a:t>
            </a: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c) il credito maturato </a:t>
            </a:r>
            <a:r>
              <a:rPr>
                <a:solidFill>
                  <a:srgbClr val="0066CC"/>
                </a:solidFill>
              </a:rPr>
              <a:t>nel terzo periodo didattico è attribuito sulla base della media dei voti assegnati</a:t>
            </a:r>
            <a:r>
              <a:t>, ai sensi della tabella C all’allegato A all’OM 10/2020, </a:t>
            </a:r>
            <a:r>
              <a:rPr>
                <a:solidFill>
                  <a:srgbClr val="0066CC"/>
                </a:solidFill>
              </a:rPr>
              <a:t>in misura non superiore a 21 punti.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0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81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spcBef>
                <a:spcPts val="0"/>
              </a:spcBef>
              <a:defRPr b="1" sz="18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Casi particolari</a:t>
            </a:r>
            <a:endParaRPr>
              <a:solidFill>
                <a:srgbClr val="404040"/>
              </a:solidFill>
            </a:endParaRPr>
          </a:p>
          <a:p>
            <a:pPr>
              <a:spcBef>
                <a:spcPts val="0"/>
              </a:spcBef>
              <a:defRPr b="1" sz="12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L’articolo10 comma 7 prevede alcuni casi particolari:</a:t>
            </a: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a) </a:t>
            </a:r>
            <a:r>
              <a:rPr>
                <a:solidFill>
                  <a:srgbClr val="0066CC"/>
                </a:solidFill>
              </a:rPr>
              <a:t>nei corsi quadriennali</a:t>
            </a:r>
            <a:r>
              <a:t>, il credito scolastico è attribuito al termine della </a:t>
            </a:r>
            <a:r>
              <a:rPr>
                <a:solidFill>
                  <a:srgbClr val="0066CC"/>
                </a:solidFill>
              </a:rPr>
              <a:t>classe seconda, della classe terza e della classe quarta</a:t>
            </a:r>
            <a:r>
              <a:t>. La conversione del credito della classe seconda e della classe terza è effettuata sulla base rispettivamente delle </a:t>
            </a:r>
            <a:r>
              <a:rPr>
                <a:solidFill>
                  <a:srgbClr val="0066CC"/>
                </a:solidFill>
              </a:rPr>
              <a:t>tabelle A e B di cui all’allegato A all’OM 10/2020</a:t>
            </a:r>
            <a:r>
              <a:t>. L’attribuzione del credito per la classe quarta è effettuata sulla base della tabella C di cui all’allegato A all’OM 10/2020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b) nei casi di </a:t>
            </a:r>
            <a:r>
              <a:rPr>
                <a:solidFill>
                  <a:srgbClr val="0066CC"/>
                </a:solidFill>
              </a:rPr>
              <a:t>abbreviazione del corso di studi per merito</a:t>
            </a:r>
            <a:r>
              <a:t>, il credito scolastico è attribuito dal consiglio di classe, </a:t>
            </a:r>
            <a:r>
              <a:rPr>
                <a:solidFill>
                  <a:srgbClr val="0066CC"/>
                </a:solidFill>
              </a:rPr>
              <a:t>per la classe quinta non frequentata, nella misura massima </a:t>
            </a:r>
            <a:r>
              <a:t>prevista per lo stesso, pari a </a:t>
            </a:r>
            <a:r>
              <a:rPr>
                <a:solidFill>
                  <a:srgbClr val="0066CC"/>
                </a:solidFill>
              </a:rPr>
              <a:t>ventidue punti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4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85" name="Segnaposto testo 2"/>
          <p:cNvSpPr/>
          <p:nvPr>
            <p:ph type="body" idx="13"/>
          </p:nvPr>
        </p:nvSpPr>
        <p:spPr>
          <a:xfrm>
            <a:off x="643775" y="1099335"/>
            <a:ext cx="6183315" cy="33709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spcBef>
                <a:spcPts val="0"/>
              </a:spcBef>
              <a:defRPr b="1" sz="18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Casi particolari</a:t>
            </a:r>
            <a:endParaRPr>
              <a:solidFill>
                <a:srgbClr val="404040"/>
              </a:solidFill>
            </a:endParaRPr>
          </a:p>
          <a:p>
            <a:pPr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c) per i </a:t>
            </a:r>
            <a:r>
              <a:rPr>
                <a:solidFill>
                  <a:srgbClr val="0066CC"/>
                </a:solidFill>
              </a:rPr>
              <a:t>candidati interni che non siano in possesso di credito scolastico per la classe terza o per la classe quarta</a:t>
            </a:r>
            <a:r>
              <a:t>, in sede di scrutinio finale della classe quinta, il consiglio di classe attribuisce il credito sulla base della </a:t>
            </a:r>
            <a:r>
              <a:rPr>
                <a:solidFill>
                  <a:srgbClr val="0066CC"/>
                </a:solidFill>
              </a:rPr>
              <a:t>tabella D di cui all’allegato A all’OM 10/2020, </a:t>
            </a:r>
            <a:r>
              <a:t>in base ai risultati conseguiti, a seconda dei casi, per idoneità e per promozione, ovvero in base ai risultati conseguiti negli esami preliminari sostenuti negli anni scolastici decorsi, quali candidati esterni all’esame di Stato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d) agli </a:t>
            </a:r>
            <a:r>
              <a:rPr>
                <a:solidFill>
                  <a:srgbClr val="0066CC"/>
                </a:solidFill>
              </a:rPr>
              <a:t>studenti che frequentano la classe quinta per effetto della dichiarazione di ammissione da parte di commissione di esame di Stato</a:t>
            </a:r>
            <a:r>
              <a:t>, il credito scolastico è attribuito dal consiglio di classe nella misura di </a:t>
            </a:r>
            <a:r>
              <a:rPr>
                <a:solidFill>
                  <a:srgbClr val="0066CC"/>
                </a:solidFill>
              </a:rPr>
              <a:t>punti undici per la classe terza e ulteriori punti dodici per la classe quarta</a:t>
            </a:r>
            <a:r>
              <a:t>, se non frequentate. Qualora lo studente sia in possesso di idoneità o promozione alla classe quarta, per la classe terza otterrà il credito acquisito in base a idoneità o promozione, unitamente a ulteriori punti dodici per la classe quarta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8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89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spcBef>
                <a:spcPts val="0"/>
              </a:spcBef>
              <a:defRPr b="1" sz="14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TABELLA A - Conversione del credito assegnato </a:t>
            </a:r>
          </a:p>
          <a:p>
            <a:pPr algn="ctr">
              <a:spcBef>
                <a:spcPts val="0"/>
              </a:spcBef>
              <a:defRPr b="1" sz="14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al termine della  classe terza</a:t>
            </a:r>
          </a:p>
        </p:txBody>
      </p:sp>
      <p:graphicFrame>
        <p:nvGraphicFramePr>
          <p:cNvPr id="190" name="Tabella 5"/>
          <p:cNvGraphicFramePr/>
          <p:nvPr/>
        </p:nvGraphicFramePr>
        <p:xfrm>
          <a:off x="678093" y="1828799"/>
          <a:ext cx="5548046" cy="2116475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1877970"/>
                <a:gridCol w="1835037"/>
                <a:gridCol w="1835037"/>
              </a:tblGrid>
              <a:tr h="602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Credito conseguito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Credito convertito ai sensi dell’allegato A al D. Lgs. 62/2017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Nuovo credito attribuito per la classe terza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2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3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11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2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2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9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2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2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11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52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3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94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spcBef>
                <a:spcPts val="0"/>
              </a:spcBef>
              <a:defRPr b="1" sz="14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TABELLA B - Conversione del credito assegnato </a:t>
            </a:r>
          </a:p>
          <a:p>
            <a:pPr algn="ctr">
              <a:spcBef>
                <a:spcPts val="0"/>
              </a:spcBef>
              <a:defRPr b="1" sz="14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al termine della  classe quarta</a:t>
            </a:r>
          </a:p>
        </p:txBody>
      </p:sp>
      <p:graphicFrame>
        <p:nvGraphicFramePr>
          <p:cNvPr id="195" name="Tabella 3"/>
          <p:cNvGraphicFramePr/>
          <p:nvPr/>
        </p:nvGraphicFramePr>
        <p:xfrm>
          <a:off x="2028013" y="1896229"/>
          <a:ext cx="3129615" cy="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1334783"/>
                <a:gridCol w="1794831"/>
              </a:tblGrid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Credito conseguito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Nuovo credito attribuito per la classe quarta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9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11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18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13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20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24" name="Segnaposto testo 1"/>
          <p:cNvSpPr txBox="1"/>
          <p:nvPr>
            <p:ph type="body" sz="quarter" idx="1"/>
          </p:nvPr>
        </p:nvSpPr>
        <p:spPr>
          <a:xfrm>
            <a:off x="653957" y="474176"/>
            <a:ext cx="5649915" cy="649949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defRPr sz="28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Esame di Stato 2019/2020</a:t>
            </a:r>
          </a:p>
        </p:txBody>
      </p:sp>
      <p:sp>
        <p:nvSpPr>
          <p:cNvPr id="125" name="Segnaposto testo 2"/>
          <p:cNvSpPr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spcBef>
                <a:spcPts val="0"/>
              </a:spcBef>
              <a:defRPr b="1" sz="20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Riferimenti normativi:</a:t>
            </a:r>
            <a:endParaRPr>
              <a:solidFill>
                <a:srgbClr val="404040"/>
              </a:solidFill>
            </a:endParaRPr>
          </a:p>
          <a:p>
            <a:pPr algn="ctr">
              <a:spcBef>
                <a:spcPts val="0"/>
              </a:spcBef>
              <a:defRPr b="1" sz="20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SzPct val="100000"/>
              <a:buFont typeface="Arial"/>
              <a:buChar char="•"/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Decreto Legislativo 13 aprile 2017, n.62 (nell’OM 10 «decreto  legislativo»)</a:t>
            </a:r>
            <a:endParaRPr>
              <a:solidFill>
                <a:srgbClr val="404040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SzPct val="100000"/>
              <a:buFont typeface="Arial"/>
              <a:buChar char="•"/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DM 30 gennaio 2020  n. 28 (nell’OM 10 «decreto materie»)</a:t>
            </a:r>
            <a:endParaRPr>
              <a:solidFill>
                <a:srgbClr val="404040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SzPct val="100000"/>
              <a:buFont typeface="Arial"/>
              <a:buChar char="•"/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Decreto-legge 8 aprile 2020 n. 22 (nell’OM 10 «decreto legge»)</a:t>
            </a:r>
            <a:endParaRPr>
              <a:solidFill>
                <a:srgbClr val="404040"/>
              </a:solidFill>
            </a:endParaRPr>
          </a:p>
          <a:p>
            <a:pPr lvl="1" marL="285750" indent="-285750" algn="just">
              <a:lnSpc>
                <a:spcPct val="150000"/>
              </a:lnSpc>
              <a:spcBef>
                <a:spcPts val="0"/>
              </a:spcBef>
              <a:buClrTx/>
              <a:buFont typeface="Arial"/>
              <a:buChar char="•"/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17 aprile 2020, n. 197 (Costituzione e nomina delle commissioni)</a:t>
            </a:r>
            <a:endParaRPr>
              <a:solidFill>
                <a:srgbClr val="999999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SzPct val="100000"/>
              <a:buFont typeface="Arial"/>
              <a:buChar char="•"/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16 maggio 2020 n. 10 (Ordinanza concernente gli esami di Stato nel secondo ciclo di istruzione)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8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99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spcBef>
                <a:spcPts val="0"/>
              </a:spcBef>
              <a:defRPr b="1" sz="14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TABELLA C - Attribuzione credito scolastico per la classe quinta in sede di ammissione all’Esame di Stato</a:t>
            </a:r>
          </a:p>
        </p:txBody>
      </p:sp>
      <p:graphicFrame>
        <p:nvGraphicFramePr>
          <p:cNvPr id="200" name="Tabella 4"/>
          <p:cNvGraphicFramePr/>
          <p:nvPr/>
        </p:nvGraphicFramePr>
        <p:xfrm>
          <a:off x="2363056" y="1904089"/>
          <a:ext cx="2866492" cy="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1426684"/>
                <a:gridCol w="1439806"/>
              </a:tblGrid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Media dei voti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Fasce di credito classe quinta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M &lt; 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9-10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5 ≤ M &lt; 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11-12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M = 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13-14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6 &lt; M ≤ 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15-16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7 &lt; M ≤ 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17-18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8 &lt; M ≤ 9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19-20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9 &lt; M ≤ 10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21-22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79"/>
          <p:cNvSpPr txBox="1"/>
          <p:nvPr>
            <p:ph type="sldNum" sz="quarter" idx="2"/>
          </p:nvPr>
        </p:nvSpPr>
        <p:spPr>
          <a:xfrm>
            <a:off x="394365" y="4727478"/>
            <a:ext cx="336814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03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Attribuzione del credito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204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spcBef>
                <a:spcPts val="0"/>
              </a:spcBef>
              <a:defRPr b="1" sz="14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TABELLA D - Attribuzione credito scolastico per la classe terza e per la classe quarta in sede di ammissione all’Esame di Stato</a:t>
            </a:r>
          </a:p>
        </p:txBody>
      </p:sp>
      <p:graphicFrame>
        <p:nvGraphicFramePr>
          <p:cNvPr id="205" name="Tabella 3"/>
          <p:cNvGraphicFramePr/>
          <p:nvPr/>
        </p:nvGraphicFramePr>
        <p:xfrm>
          <a:off x="1797977" y="2029792"/>
          <a:ext cx="4017196" cy="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1330714"/>
                <a:gridCol w="1343241"/>
                <a:gridCol w="1343241"/>
              </a:tblGrid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Media dei voti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Fasce di credito classe terza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Fasce di credito classe quarta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M &lt; 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---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---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M = 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11-12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12-13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6 &lt; M ≤ 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13-14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14-15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7 &lt; M ≤ 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15-16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16-17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8 &lt; M ≤ 9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16-17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18-19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9 &lt; M ≤ 10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17-18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defRPr sz="1800"/>
                      </a:pPr>
                      <a:r>
                        <a:rPr sz="1200">
                          <a:latin typeface="Times Roman"/>
                          <a:ea typeface="Times Roman"/>
                          <a:cs typeface="Times Roman"/>
                          <a:sym typeface="Times Roman"/>
                        </a:rPr>
                        <a:t>19-20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28" name="Segnaposto testo 1"/>
          <p:cNvSpPr txBox="1"/>
          <p:nvPr>
            <p:ph type="body" sz="quarter" idx="1"/>
          </p:nvPr>
        </p:nvSpPr>
        <p:spPr>
          <a:xfrm>
            <a:off x="390417" y="474175"/>
            <a:ext cx="6113126" cy="604613"/>
          </a:xfrm>
          <a:prstGeom prst="rect">
            <a:avLst/>
          </a:prstGeom>
        </p:spPr>
        <p:txBody>
          <a:bodyPr/>
          <a:lstStyle/>
          <a:p>
            <a:pPr algn="ctr" defTabSz="420623">
              <a:spcBef>
                <a:spcPts val="0"/>
              </a:spcBef>
              <a:defRPr sz="128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interni</a:t>
            </a:r>
          </a:p>
          <a:p>
            <a:pPr defTabSz="420623">
              <a:spcBef>
                <a:spcPts val="200"/>
              </a:spcBef>
              <a:defRPr sz="14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29" name="Segnaposto testo 2"/>
          <p:cNvSpPr/>
          <p:nvPr>
            <p:ph type="body" idx="13"/>
          </p:nvPr>
        </p:nvSpPr>
        <p:spPr>
          <a:xfrm>
            <a:off x="654049" y="1212351"/>
            <a:ext cx="6183315" cy="339047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D.L. 22/2020, art. 1 comma 6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Limitatamente all’a.s. </a:t>
            </a:r>
            <a:r>
              <a:rPr>
                <a:solidFill>
                  <a:srgbClr val="FF0000"/>
                </a:solidFill>
              </a:rPr>
              <a:t>2019/2020</a:t>
            </a:r>
            <a:r>
              <a:t>, </a:t>
            </a:r>
            <a:r>
              <a:rPr>
                <a:solidFill>
                  <a:srgbClr val="FF0000"/>
                </a:solidFill>
              </a:rPr>
              <a:t>ai fini dell’ammissione dei candidati</a:t>
            </a:r>
            <a:r>
              <a:t> agli esami di Stato, </a:t>
            </a:r>
            <a:r>
              <a:rPr u="sng"/>
              <a:t>si prescinde </a:t>
            </a:r>
            <a:r>
              <a:t>dal possesso dei requisiti di cui agli articoli: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…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13, comma 2 del D. Lgs n. 62/2017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Il riferimento è ai candidati </a:t>
            </a:r>
            <a:r>
              <a:rPr u="sng"/>
              <a:t>interni</a:t>
            </a:r>
            <a:r>
              <a:t>; si prescinde perciò da: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1) </a:t>
            </a:r>
            <a:r>
              <a:rPr>
                <a:solidFill>
                  <a:srgbClr val="0066CC"/>
                </a:solidFill>
              </a:rPr>
              <a:t>frequenza per almeno tre quarti </a:t>
            </a:r>
            <a:r>
              <a:t>del monte ore personalizzato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2) </a:t>
            </a:r>
            <a:r>
              <a:rPr>
                <a:solidFill>
                  <a:srgbClr val="0066CC"/>
                </a:solidFill>
              </a:rPr>
              <a:t>partecipazione</a:t>
            </a:r>
            <a:r>
              <a:t>, durante l’ultimo anno di corso, alle prove predisposte dall’</a:t>
            </a:r>
            <a:r>
              <a:rPr>
                <a:solidFill>
                  <a:srgbClr val="0066CC"/>
                </a:solidFill>
              </a:rPr>
              <a:t>INVALSI</a:t>
            </a:r>
            <a:endParaRPr>
              <a:solidFill>
                <a:srgbClr val="0066CC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3) svolgimento delle attività di </a:t>
            </a:r>
            <a:r>
              <a:rPr>
                <a:solidFill>
                  <a:srgbClr val="0066CC"/>
                </a:solidFill>
              </a:rPr>
              <a:t>alternanza scuola-lavoro </a:t>
            </a:r>
            <a:r>
              <a:t>secondo quanto previsto dall’indirizzo di studio nel secondo biennio e nell’ultimo anno di corso 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4) </a:t>
            </a:r>
            <a:r>
              <a:rPr>
                <a:solidFill>
                  <a:srgbClr val="0066CC"/>
                </a:solidFill>
              </a:rPr>
              <a:t>votazione non inferiore a sei decimi in ciascuna disciplina </a:t>
            </a:r>
            <a:r>
              <a:t>o gruppo di discipline valutate con un unico voto e un voto di comportamento non inferiore a sei decimi (con possibilità di ammettere con provvedimento motivato nel caso di una insufficienza in una sola disciplina)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32" name="Segnaposto testo 1"/>
          <p:cNvSpPr txBox="1"/>
          <p:nvPr>
            <p:ph type="body" sz="quarter" idx="1"/>
          </p:nvPr>
        </p:nvSpPr>
        <p:spPr>
          <a:xfrm>
            <a:off x="390417" y="474175"/>
            <a:ext cx="6113126" cy="604613"/>
          </a:xfrm>
          <a:prstGeom prst="rect">
            <a:avLst/>
          </a:prstGeom>
        </p:spPr>
        <p:txBody>
          <a:bodyPr/>
          <a:lstStyle/>
          <a:p>
            <a:pPr algn="ctr" defTabSz="420623">
              <a:spcBef>
                <a:spcPts val="0"/>
              </a:spcBef>
              <a:defRPr sz="128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interni</a:t>
            </a:r>
          </a:p>
          <a:p>
            <a:pPr defTabSz="420623">
              <a:spcBef>
                <a:spcPts val="200"/>
              </a:spcBef>
              <a:defRPr sz="14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33" name="Segnaposto testo 2"/>
          <p:cNvSpPr/>
          <p:nvPr>
            <p:ph type="body" idx="13"/>
          </p:nvPr>
        </p:nvSpPr>
        <p:spPr>
          <a:xfrm>
            <a:off x="654049" y="1212351"/>
            <a:ext cx="6183315" cy="339047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16 maggio 2020 n. 10</a:t>
            </a:r>
            <a:endParaRPr sz="1200"/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3 comma 1 a: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66CC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Sono ammessi </a:t>
            </a:r>
            <a:r>
              <a:rPr>
                <a:solidFill>
                  <a:srgbClr val="000000"/>
                </a:solidFill>
              </a:rPr>
              <a:t>a sostenere l’esame di Stato in qualità di candidati interni: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a) ai sensi dell’articolo 13, comma 1 del Decreto legislativo, </a:t>
            </a:r>
            <a:r>
              <a:rPr>
                <a:solidFill>
                  <a:srgbClr val="0066CC"/>
                </a:solidFill>
              </a:rPr>
              <a:t>gli studenti iscritti all’ultimo anno di corso</a:t>
            </a:r>
            <a:r>
              <a:t> dei percorsi di istruzione secondaria di secondo grado presso istituzioni scolastiche statali e paritarie, </a:t>
            </a:r>
            <a:r>
              <a:rPr u="sng">
                <a:solidFill>
                  <a:srgbClr val="0066CC"/>
                </a:solidFill>
              </a:rPr>
              <a:t>anche in assenza dei requisiti </a:t>
            </a:r>
            <a:r>
              <a:rPr>
                <a:solidFill>
                  <a:srgbClr val="0066CC"/>
                </a:solidFill>
              </a:rPr>
              <a:t>di cui all’articolo 13, comma 2 del medesimo Decreto legislativo</a:t>
            </a:r>
            <a:r>
              <a:t>. L’ammissione all’esame di Stato è disposta, in sede di scrutinio finale, dal consiglio di classe presieduto dal dirigente scolastico o da suo delegato.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3 comma 3: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C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Sono fatti salvi i provvedimenti di esclusione dagli scrutini o dagli esami emanati ai sensi dello Statuto delle studentesse e degli studenti.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36" name="Segnaposto testo 1"/>
          <p:cNvSpPr txBox="1"/>
          <p:nvPr>
            <p:ph type="body" sz="quarter" idx="1"/>
          </p:nvPr>
        </p:nvSpPr>
        <p:spPr>
          <a:xfrm>
            <a:off x="390417" y="474175"/>
            <a:ext cx="6113126" cy="604613"/>
          </a:xfrm>
          <a:prstGeom prst="rect">
            <a:avLst/>
          </a:prstGeom>
        </p:spPr>
        <p:txBody>
          <a:bodyPr/>
          <a:lstStyle/>
          <a:p>
            <a:pPr algn="ctr" defTabSz="420623">
              <a:spcBef>
                <a:spcPts val="0"/>
              </a:spcBef>
              <a:defRPr sz="128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interni</a:t>
            </a:r>
          </a:p>
          <a:p>
            <a:pPr defTabSz="420623">
              <a:spcBef>
                <a:spcPts val="200"/>
              </a:spcBef>
              <a:defRPr sz="14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37" name="Segnaposto testo 2"/>
          <p:cNvSpPr/>
          <p:nvPr>
            <p:ph type="body" idx="13"/>
          </p:nvPr>
        </p:nvSpPr>
        <p:spPr>
          <a:xfrm>
            <a:off x="654049" y="1212351"/>
            <a:ext cx="6183315" cy="339047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i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N. B. Alla luce di quanto esaminato nella slide precedente, </a:t>
            </a:r>
            <a:r>
              <a:rPr b="1">
                <a:solidFill>
                  <a:srgbClr val="C00000"/>
                </a:solidFill>
              </a:rPr>
              <a:t>l’unica possibilità di esclusione dall’esame è quella prevista dall’articolo 3 comma 3.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i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i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Si ritiene pertanto opportuno che i Collegi dei docenti stabiliscano </a:t>
            </a:r>
            <a:r>
              <a:rPr>
                <a:solidFill>
                  <a:srgbClr val="C00000"/>
                </a:solidFill>
              </a:rPr>
              <a:t>criteri per lo scrutinio degli studenti iscritti nelle classi quinte per i quali </a:t>
            </a:r>
            <a:r>
              <a:rPr b="1">
                <a:solidFill>
                  <a:srgbClr val="C00000"/>
                </a:solidFill>
              </a:rPr>
              <a:t>manchino, in relazione a una o più discipline, elementi valutativi</a:t>
            </a:r>
            <a:r>
              <a:t>, al fine di poter </a:t>
            </a:r>
            <a:r>
              <a:rPr>
                <a:solidFill>
                  <a:srgbClr val="C00000"/>
                </a:solidFill>
              </a:rPr>
              <a:t>comunque pervenire alla definizione della media dei voti e all’attribuzione del credito scolastico </a:t>
            </a:r>
            <a:r>
              <a:t>per la classe quinta.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0" name="Segnaposto testo 1"/>
          <p:cNvSpPr txBox="1"/>
          <p:nvPr>
            <p:ph type="body" sz="quarter" idx="1"/>
          </p:nvPr>
        </p:nvSpPr>
        <p:spPr>
          <a:xfrm>
            <a:off x="390417" y="474175"/>
            <a:ext cx="6113126" cy="604613"/>
          </a:xfrm>
          <a:prstGeom prst="rect">
            <a:avLst/>
          </a:prstGeom>
        </p:spPr>
        <p:txBody>
          <a:bodyPr/>
          <a:lstStyle/>
          <a:p>
            <a:pPr algn="ctr" defTabSz="420623">
              <a:spcBef>
                <a:spcPts val="0"/>
              </a:spcBef>
              <a:defRPr sz="128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interni</a:t>
            </a:r>
          </a:p>
          <a:p>
            <a:pPr defTabSz="420623">
              <a:spcBef>
                <a:spcPts val="200"/>
              </a:spcBef>
              <a:defRPr sz="14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41" name="Segnaposto testo 2"/>
          <p:cNvSpPr/>
          <p:nvPr>
            <p:ph type="body" idx="13"/>
          </p:nvPr>
        </p:nvSpPr>
        <p:spPr>
          <a:xfrm>
            <a:off x="654050" y="1099335"/>
            <a:ext cx="6383748" cy="350348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 defTabSz="905255">
              <a:spcBef>
                <a:spcPts val="0"/>
              </a:spcBef>
              <a:defRPr b="1" sz="178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Abbreviazione per merito</a:t>
            </a:r>
            <a:endParaRPr>
              <a:solidFill>
                <a:srgbClr val="404040"/>
              </a:solidFill>
            </a:endParaRPr>
          </a:p>
          <a:p>
            <a:pPr algn="just" defTabSz="905255">
              <a:spcBef>
                <a:spcPts val="0"/>
              </a:spcBef>
              <a:defRPr sz="792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 defTabSz="905255">
              <a:spcBef>
                <a:spcPts val="0"/>
              </a:spcBef>
              <a:defRPr sz="1584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16 maggio 2020 n. 10</a:t>
            </a:r>
            <a:endParaRPr sz="1188"/>
          </a:p>
          <a:p>
            <a:pPr defTabSz="905255">
              <a:spcBef>
                <a:spcPts val="1100"/>
              </a:spcBef>
              <a:defRPr sz="1188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3 comma 1 b:</a:t>
            </a:r>
            <a:endParaRPr>
              <a:solidFill>
                <a:srgbClr val="404040"/>
              </a:solidFill>
            </a:endParaRPr>
          </a:p>
          <a:p>
            <a:pPr algn="just" defTabSz="905255">
              <a:spcBef>
                <a:spcPts val="1100"/>
              </a:spcBef>
              <a:defRPr sz="1188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b) a domanda, gli studenti che intendano avvalersi dell’abbreviazione per merito e che si trovino nelle condizioni di cui all’articolo 13, comma 4 del Decreto legislativo. L’abbreviazione per merito non è consentita nei corsi quadriennali e nei percorsi di istruzione degli adulti di secondo livello, in considerazione della peculiarità dei corsi medesimi</a:t>
            </a:r>
            <a:endParaRPr>
              <a:solidFill>
                <a:srgbClr val="404040"/>
              </a:solidFill>
            </a:endParaRPr>
          </a:p>
          <a:p>
            <a:pPr algn="just" defTabSz="905255">
              <a:spcBef>
                <a:spcPts val="0"/>
              </a:spcBef>
              <a:defRPr sz="1188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Le condizioni (requisiti) sono:</a:t>
            </a:r>
            <a:endParaRPr>
              <a:solidFill>
                <a:srgbClr val="404040"/>
              </a:solidFill>
            </a:endParaRPr>
          </a:p>
          <a:p>
            <a:pPr marL="169735" indent="-169735" algn="just" defTabSz="905255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Char char="•"/>
              <a:defRPr sz="1188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aver riportato, nello scrutinio finale della penultima classe, non meno di otto decimi in ciascuna disciplina o gruppo di discipline e non meno di otto decimi nel comportamento</a:t>
            </a:r>
            <a:endParaRPr>
              <a:solidFill>
                <a:srgbClr val="404040"/>
              </a:solidFill>
            </a:endParaRPr>
          </a:p>
          <a:p>
            <a:pPr marL="169735" indent="-169735" algn="just" defTabSz="905255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Char char="•"/>
              <a:defRPr sz="1188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aver seguito un regolare corso di studi di istruzione secondaria di secondo grado </a:t>
            </a:r>
            <a:endParaRPr>
              <a:solidFill>
                <a:srgbClr val="404040"/>
              </a:solidFill>
            </a:endParaRPr>
          </a:p>
          <a:p>
            <a:pPr marL="169735" indent="-169735" algn="just" defTabSz="905255">
              <a:spcBef>
                <a:spcPts val="0"/>
              </a:spcBef>
              <a:buClr>
                <a:srgbClr val="999999"/>
              </a:buClr>
              <a:buSzPct val="100000"/>
              <a:buFont typeface="Arial"/>
              <a:buChar char="•"/>
              <a:defRPr sz="1188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aver riportato una votazione non inferiore a sette decimi in ciascuna disciplina o gruppo di discipline e non inferiore a otto decimi nel comportamento negli scrutini finali dei due anni antecedenti il penultimo, senza essere incorsi in non ammissioni alla classe successiva nei due anni predetti.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4" name="Segnaposto testo 1"/>
          <p:cNvSpPr txBox="1"/>
          <p:nvPr>
            <p:ph type="body" sz="quarter" idx="1"/>
          </p:nvPr>
        </p:nvSpPr>
        <p:spPr>
          <a:xfrm>
            <a:off x="390417" y="474175"/>
            <a:ext cx="6113126" cy="604613"/>
          </a:xfrm>
          <a:prstGeom prst="rect">
            <a:avLst/>
          </a:prstGeom>
        </p:spPr>
        <p:txBody>
          <a:bodyPr/>
          <a:lstStyle/>
          <a:p>
            <a:pPr algn="ctr" defTabSz="420623">
              <a:spcBef>
                <a:spcPts val="0"/>
              </a:spcBef>
              <a:defRPr sz="1288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interni</a:t>
            </a:r>
          </a:p>
          <a:p>
            <a:pPr defTabSz="420623">
              <a:spcBef>
                <a:spcPts val="200"/>
              </a:spcBef>
              <a:defRPr sz="1472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45" name="Segnaposto testo 2"/>
          <p:cNvSpPr/>
          <p:nvPr>
            <p:ph type="body" idx="13"/>
          </p:nvPr>
        </p:nvSpPr>
        <p:spPr>
          <a:xfrm>
            <a:off x="654050" y="1099335"/>
            <a:ext cx="6383748" cy="350348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>
              <a:spcBef>
                <a:spcPts val="0"/>
              </a:spcBef>
              <a:defRPr b="1" sz="1800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Casi particolari</a:t>
            </a:r>
          </a:p>
          <a:p>
            <a:pPr algn="just">
              <a:spcBef>
                <a:spcPts val="0"/>
              </a:spcBef>
              <a:defRPr sz="8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OM 16 maggio 2020 n. 10</a:t>
            </a:r>
            <a:endParaRPr sz="1200"/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3 comma 1 c i):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nella Regione Lombardia, gli studenti in possesso del diploma di “Tecnico” conseguito nei percorsi di IeFP che hanno positivamente frequentato il corso annuale previsto </a:t>
            </a:r>
            <a:r>
              <a:rPr i="1"/>
              <a:t>ecc.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Articolo 3 comma 1 c ii):</a:t>
            </a:r>
            <a:endParaRPr>
              <a:solidFill>
                <a:srgbClr val="404040"/>
              </a:solidFill>
            </a:endParaRPr>
          </a:p>
          <a:p>
            <a:pPr algn="just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nelle Province autonome di Trento e Bolzano, gli studenti che hanno conseguito il diploma professionale al termine del percorso IeFP quadriennale </a:t>
            </a:r>
            <a:r>
              <a:rPr i="1"/>
              <a:t>ecc.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8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esterni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49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D. Lgs. 62/2017 art. 14 c. 1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Requisiti: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a) compimento del diciannovesimo anno di età entro l'anno solare in cui si svolge l'esame e dimostrazione dell’adempimento all'obbligo di istruzione; 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b) possesso del diploma di scuola secondaria di primo grado da un numero di anni almeno pari a quello della durata del corso prescelto, indipendentemente dall'età; 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c) possesso di titolo conseguito al termine di un corso di studio di istruzione secondaria di secondo grado di durata almeno quadriennale del previgente ordinamento o possesso di diploma professionale di tecnico di cui all'articolo 15 del decreto legislativo 17 ottobre 2005, n. 226; 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d) cessazione della frequenza dell'ultimo anno di corso prima del 15 marzo.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79"/>
          <p:cNvSpPr txBox="1"/>
          <p:nvPr>
            <p:ph type="sldNum" sz="quarter" idx="2"/>
          </p:nvPr>
        </p:nvSpPr>
        <p:spPr>
          <a:xfrm>
            <a:off x="394365" y="4727478"/>
            <a:ext cx="266183" cy="33525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sz="1000">
                <a:solidFill>
                  <a:srgbClr val="808080"/>
                </a:solidFill>
                <a:latin typeface="Karla"/>
                <a:ea typeface="Karla"/>
                <a:cs typeface="Karla"/>
                <a:sym typeface="Karl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52" name="Segnaposto testo 1"/>
          <p:cNvSpPr txBox="1"/>
          <p:nvPr>
            <p:ph type="body" sz="quarter" idx="1"/>
          </p:nvPr>
        </p:nvSpPr>
        <p:spPr>
          <a:xfrm>
            <a:off x="493160" y="474175"/>
            <a:ext cx="6113124" cy="625161"/>
          </a:xfrm>
          <a:prstGeom prst="rect">
            <a:avLst/>
          </a:prstGeom>
        </p:spPr>
        <p:txBody>
          <a:bodyPr/>
          <a:lstStyle/>
          <a:p>
            <a:pPr algn="ctr" defTabSz="429768">
              <a:spcBef>
                <a:spcPts val="0"/>
              </a:spcBef>
              <a:defRPr sz="1316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Ammissione dei candidati esterni</a:t>
            </a:r>
          </a:p>
          <a:p>
            <a:pPr defTabSz="429768">
              <a:spcBef>
                <a:spcPts val="200"/>
              </a:spcBef>
              <a:defRPr sz="1504">
                <a:solidFill>
                  <a:srgbClr val="00B0F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</a:p>
        </p:txBody>
      </p:sp>
      <p:sp>
        <p:nvSpPr>
          <p:cNvPr id="153" name="Segnaposto testo 2"/>
          <p:cNvSpPr/>
          <p:nvPr>
            <p:ph type="body" idx="13"/>
          </p:nvPr>
        </p:nvSpPr>
        <p:spPr>
          <a:xfrm>
            <a:off x="654049" y="1109608"/>
            <a:ext cx="6183315" cy="33709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>
              <a:spcBef>
                <a:spcPts val="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D.L. 22/2020, art. 1 comma 6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 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Limitatamente all’a.s. 2019/2020, ai fini dell’ammissione dei candidati agli esami di Stato, </a:t>
            </a:r>
            <a:r>
              <a:rPr u="sng"/>
              <a:t>si prescinde </a:t>
            </a:r>
            <a:r>
              <a:t>dal possesso dei requisiti di cui agli articoli: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…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b="1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14, comma 3, ultimo periodo  </a:t>
            </a:r>
            <a:r>
              <a:rPr i="1"/>
              <a:t>(del d. lgs n. 62/2017)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Il riferimento è ai </a:t>
            </a:r>
            <a:r>
              <a:rPr u="sng"/>
              <a:t>candidati esterni</a:t>
            </a:r>
            <a:r>
              <a:t>; </a:t>
            </a:r>
            <a:r>
              <a:rPr>
                <a:solidFill>
                  <a:srgbClr val="C00000"/>
                </a:solidFill>
              </a:rPr>
              <a:t>si prescinde perciò </a:t>
            </a:r>
            <a:r>
              <a:t>da: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marL="228600" indent="-228600" algn="just">
              <a:spcBef>
                <a:spcPts val="0"/>
              </a:spcBef>
              <a:buSzPct val="100000"/>
              <a:buAutoNum type="arabicParenR" startAt="1"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partecipazione, durante l’ultimo anno di corso, alle </a:t>
            </a:r>
            <a:r>
              <a:rPr>
                <a:solidFill>
                  <a:srgbClr val="FF0000"/>
                </a:solidFill>
              </a:rPr>
              <a:t>prove predisposte dall’INVALSI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2) svolgimento di </a:t>
            </a:r>
            <a:r>
              <a:rPr>
                <a:solidFill>
                  <a:srgbClr val="FF0000"/>
                </a:solidFill>
              </a:rPr>
              <a:t>attività assimilabili all'alternanza scuola-lavoro</a:t>
            </a:r>
            <a:r>
              <a:t>, secondo criteri definiti</a:t>
            </a:r>
            <a:endParaRPr>
              <a:solidFill>
                <a:srgbClr val="404040"/>
              </a:solidFill>
            </a:endParaRPr>
          </a:p>
          <a:p>
            <a:pPr algn="just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con decreto del Ministro dell'istruzione, dell'università e della ricerca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adwal template">
  <a:themeElements>
    <a:clrScheme name="Cadwal template">
      <a:dk1>
        <a:srgbClr val="000000"/>
      </a:dk1>
      <a:lt1>
        <a:srgbClr val="0066CC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Cadwal templat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Cadwal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adwal template">
  <a:themeElements>
    <a:clrScheme name="Cadwal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Cadwal templat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Cadwal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